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84" r:id="rId2"/>
    <p:sldId id="257" r:id="rId3"/>
    <p:sldId id="258" r:id="rId4"/>
    <p:sldId id="259" r:id="rId5"/>
    <p:sldId id="287" r:id="rId6"/>
    <p:sldId id="288" r:id="rId7"/>
    <p:sldId id="285" r:id="rId8"/>
    <p:sldId id="260" r:id="rId9"/>
    <p:sldId id="275" r:id="rId10"/>
    <p:sldId id="269" r:id="rId11"/>
    <p:sldId id="286" r:id="rId12"/>
    <p:sldId id="261" r:id="rId13"/>
    <p:sldId id="262" r:id="rId14"/>
    <p:sldId id="264" r:id="rId15"/>
    <p:sldId id="265" r:id="rId16"/>
    <p:sldId id="268" r:id="rId17"/>
    <p:sldId id="270" r:id="rId18"/>
    <p:sldId id="289" r:id="rId19"/>
    <p:sldId id="281" r:id="rId20"/>
    <p:sldId id="266" r:id="rId21"/>
    <p:sldId id="276" r:id="rId22"/>
    <p:sldId id="271" r:id="rId23"/>
    <p:sldId id="274" r:id="rId24"/>
    <p:sldId id="282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Economy_Lecture6\calculations%20BO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5878744135691087E-2"/>
          <c:y val="2.6292199497756883E-2"/>
          <c:w val="0.96824251172861786"/>
          <c:h val="0.732924138629338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 to GDP (2016)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F2936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70A-40DF-9CCD-ED31D5013CFF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China</c:v>
                </c:pt>
                <c:pt idx="1">
                  <c:v>Emerging Economies</c:v>
                </c:pt>
                <c:pt idx="2">
                  <c:v>India</c:v>
                </c:pt>
                <c:pt idx="3">
                  <c:v>Japan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0.46300000000000002</c:v>
                </c:pt>
                <c:pt idx="1">
                  <c:v>0.47299999999999998</c:v>
                </c:pt>
                <c:pt idx="2">
                  <c:v>0.68500000000000005</c:v>
                </c:pt>
                <c:pt idx="3">
                  <c:v>2.504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Billion $$</a:t>
            </a:r>
            <a:endParaRPr lang="en-US" dirty="0"/>
          </a:p>
        </c:rich>
      </c:tx>
      <c:layout>
        <c:manualLayout>
          <c:xMode val="edge"/>
          <c:yMode val="edge"/>
          <c:x val="0.43467481855533829"/>
          <c:y val="0.17810624855183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'Fed Tapering'!$B$1</c:f>
              <c:strCache>
                <c:ptCount val="1"/>
                <c:pt idx="0">
                  <c:v>Billion USD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accent1"/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dLbl>
              <c:idx val="0"/>
              <c:layout>
                <c:manualLayout>
                  <c:x val="6.6782809158394629E-2"/>
                  <c:y val="-4.0478706925237418E-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60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BBB-4FCF-83DC-B91999818C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55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BBB-4FCF-83DC-B91999818C1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50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BBB-4FCF-83DC-B91999818C1C}"/>
                </c:ext>
              </c:extLst>
            </c:dLbl>
            <c:dLbl>
              <c:idx val="3"/>
              <c:layout>
                <c:manualLayout>
                  <c:x val="-6.2330621881168315E-2"/>
                  <c:y val="-8.0957413850474835E-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45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BBB-4FCF-83DC-B91999818C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'Fed Tapering'!$A$2:$A$5</c:f>
              <c:strCache>
                <c:ptCount val="4"/>
                <c:pt idx="0">
                  <c:v>Dec ‘13</c:v>
                </c:pt>
                <c:pt idx="1">
                  <c:v>Jan ‘14</c:v>
                </c:pt>
                <c:pt idx="2">
                  <c:v>Feb ‘14</c:v>
                </c:pt>
                <c:pt idx="3">
                  <c:v>March ’14</c:v>
                </c:pt>
              </c:strCache>
            </c:strRef>
          </c:cat>
          <c:val>
            <c:numRef>
              <c:f>'Fed Tapering'!$B$2:$B$5</c:f>
              <c:numCache>
                <c:formatCode>General</c:formatCode>
                <c:ptCount val="4"/>
                <c:pt idx="0">
                  <c:v>85</c:v>
                </c:pt>
                <c:pt idx="1">
                  <c:v>75</c:v>
                </c:pt>
                <c:pt idx="2">
                  <c:v>65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BB-4FCF-83DC-B91999818C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5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axId val="490705184"/>
        <c:axId val="490705728"/>
      </c:areaChart>
      <c:catAx>
        <c:axId val="4907051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0705728"/>
        <c:crosses val="autoZero"/>
        <c:auto val="1"/>
        <c:lblAlgn val="ctr"/>
        <c:lblOffset val="100"/>
        <c:noMultiLvlLbl val="0"/>
      </c:catAx>
      <c:valAx>
        <c:axId val="4907057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90705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accent2">
        <a:lumMod val="60000"/>
        <a:lumOff val="40000"/>
      </a:schemeClr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5">
  <cs:axisTitle>
    <cs:lnRef idx="0"/>
    <cs:fillRef idx="0"/>
    <cs:effectRef idx="0"/>
    <cs:fontRef idx="minor">
      <a:schemeClr val="lt1"/>
    </cs:fontRef>
    <cs:defRPr sz="900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categoryAxis>
  <cs:chartArea>
    <cs:lnRef idx="0">
      <cs:styleClr val="0"/>
    </cs:lnRef>
    <cs:fillRef idx="0">
      <cs:styleClr val="0"/>
    </cs:fillRef>
    <cs:effectRef idx="0"/>
    <cs:fontRef idx="minor">
      <a:schemeClr val="lt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tx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>
  <cs:dataPoint3D>
    <cs:lnRef idx="0">
      <cs:styleClr val="auto"/>
    </cs:lnRef>
    <cs:fillRef idx="0"/>
    <cs:effectRef idx="0"/>
    <cs:fontRef idx="minor">
      <a:schemeClr val="lt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lt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40000"/>
            <a:lumOff val="60000"/>
            <a:alpha val="25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lt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 cap="flat" cmpd="sng" algn="ctr">
        <a:gradFill>
          <a:gsLst>
            <a:gs pos="0">
              <a:schemeClr val="lt1"/>
            </a:gs>
            <a:gs pos="5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lt1"/>
    </cs:fontRef>
  </cs:floor>
  <cs:gridlineMaj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ajor>
  <cs:gridlineMin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hiLoLine>
  <cs:leader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lt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lt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  <cs:bodyPr/>
  </cs:valueAxis>
  <cs:wall>
    <cs:lnRef idx="0"/>
    <cs:fillRef idx="0"/>
    <cs:effectRef idx="0"/>
    <cs:fontRef idx="minor">
      <a:schemeClr val="lt1"/>
    </cs:fontRef>
  </cs:wall>
</cs:chartStyle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97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microsoft.com/office/2007/relationships/hdphoto" Target="../media/hdphoto3.wdp"/><Relationship Id="rId5" Type="http://schemas.openxmlformats.org/officeDocument/2006/relationships/image" Target="../media/image96.png"/><Relationship Id="rId4" Type="http://schemas.microsoft.com/office/2007/relationships/hdphoto" Target="../media/hdphoto2.wdp"/><Relationship Id="rId9" Type="http://schemas.openxmlformats.org/officeDocument/2006/relationships/image" Target="../media/image4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97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microsoft.com/office/2007/relationships/hdphoto" Target="../media/hdphoto3.wdp"/><Relationship Id="rId5" Type="http://schemas.openxmlformats.org/officeDocument/2006/relationships/image" Target="../media/image96.png"/><Relationship Id="rId4" Type="http://schemas.microsoft.com/office/2007/relationships/hdphoto" Target="../media/hdphoto2.wdp"/><Relationship Id="rId9" Type="http://schemas.openxmlformats.org/officeDocument/2006/relationships/image" Target="../media/image4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0C63C2A-0387-4666-8DFF-4657CFF57956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</dgm:pt>
    <dgm:pt modelId="{E0E7AF24-7FCC-4612-A7FF-05D07E5FFC1A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Follow Laffer Curve</a:t>
          </a:r>
          <a:endParaRPr lang="en-US" dirty="0"/>
        </a:p>
      </dgm:t>
    </dgm:pt>
    <dgm:pt modelId="{7FAC0C82-E46B-4195-B884-DE74E598125C}" type="parTrans" cxnId="{5569B89A-F609-4D31-8CA3-A6B6AB27ABF5}">
      <dgm:prSet/>
      <dgm:spPr/>
      <dgm:t>
        <a:bodyPr/>
        <a:lstStyle/>
        <a:p>
          <a:endParaRPr lang="en-US"/>
        </a:p>
      </dgm:t>
    </dgm:pt>
    <dgm:pt modelId="{BC8C5247-AB3F-40B9-B9D6-8E326530DF02}" type="sibTrans" cxnId="{5569B89A-F609-4D31-8CA3-A6B6AB27ABF5}">
      <dgm:prSet/>
      <dgm:spPr/>
      <dgm:t>
        <a:bodyPr/>
        <a:lstStyle/>
        <a:p>
          <a:endParaRPr lang="en-US"/>
        </a:p>
      </dgm:t>
    </dgm:pt>
    <dgm:pt modelId="{65C8F8A5-E33B-4E5B-9B21-3409F2710992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CRISIS </a:t>
          </a:r>
          <a:r>
            <a:rPr lang="en-US" dirty="0" smtClean="0">
              <a:sym typeface="Wingdings" panose="05000000000000000000" pitchFamily="2" charset="2"/>
            </a:rPr>
            <a:t></a:t>
          </a:r>
          <a:endParaRPr lang="en-US" dirty="0"/>
        </a:p>
      </dgm:t>
    </dgm:pt>
    <dgm:pt modelId="{911E7E1B-B6EF-4B94-8FDF-30134E95E79E}" type="parTrans" cxnId="{575F025F-DE95-4187-9FC6-E014B9335312}">
      <dgm:prSet/>
      <dgm:spPr/>
      <dgm:t>
        <a:bodyPr/>
        <a:lstStyle/>
        <a:p>
          <a:endParaRPr lang="en-US"/>
        </a:p>
      </dgm:t>
    </dgm:pt>
    <dgm:pt modelId="{C2B97F7B-51BD-409D-9798-6D16FB9C4956}" type="sibTrans" cxnId="{575F025F-DE95-4187-9FC6-E014B9335312}">
      <dgm:prSet/>
      <dgm:spPr/>
      <dgm:t>
        <a:bodyPr/>
        <a:lstStyle/>
        <a:p>
          <a:endParaRPr lang="en-US"/>
        </a:p>
      </dgm:t>
    </dgm:pt>
    <dgm:pt modelId="{9F88C50D-9D00-4965-A613-7F5B772C85AB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NPA, “protectionism” : “Fiscal stimulus”</a:t>
          </a:r>
          <a:endParaRPr lang="en-US" dirty="0"/>
        </a:p>
      </dgm:t>
    </dgm:pt>
    <dgm:pt modelId="{5602AE11-75C6-4F0B-AD7E-E6C8C842AD5F}" type="parTrans" cxnId="{C676CA15-41CB-4C61-B964-3261B97C24A7}">
      <dgm:prSet/>
      <dgm:spPr/>
      <dgm:t>
        <a:bodyPr/>
        <a:lstStyle/>
        <a:p>
          <a:endParaRPr lang="en-US"/>
        </a:p>
      </dgm:t>
    </dgm:pt>
    <dgm:pt modelId="{CE6512AD-6D99-4B54-B829-74ACEAEBD347}" type="sibTrans" cxnId="{C676CA15-41CB-4C61-B964-3261B97C24A7}">
      <dgm:prSet/>
      <dgm:spPr/>
      <dgm:t>
        <a:bodyPr/>
        <a:lstStyle/>
        <a:p>
          <a:endParaRPr lang="en-US"/>
        </a:p>
      </dgm:t>
    </dgm:pt>
    <dgm:pt modelId="{DE634F7F-DE4B-4C8A-B760-2EAB6637976C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True that more PAN, IT return</a:t>
          </a:r>
        </a:p>
        <a:p>
          <a:r>
            <a:rPr lang="en-US" dirty="0" smtClean="0"/>
            <a:t>Revenue Collection?</a:t>
          </a:r>
          <a:endParaRPr lang="en-US" dirty="0"/>
        </a:p>
      </dgm:t>
    </dgm:pt>
    <dgm:pt modelId="{DDF1815F-E532-4794-8C85-270D099BE507}" type="parTrans" cxnId="{7AA3719F-D50F-441A-B2B0-6CCCD229EA51}">
      <dgm:prSet/>
      <dgm:spPr/>
      <dgm:t>
        <a:bodyPr/>
        <a:lstStyle/>
        <a:p>
          <a:endParaRPr lang="en-US"/>
        </a:p>
      </dgm:t>
    </dgm:pt>
    <dgm:pt modelId="{477FB2B3-EA1A-4418-87D8-DD060AD6FD9D}" type="sibTrans" cxnId="{7AA3719F-D50F-441A-B2B0-6CCCD229EA51}">
      <dgm:prSet/>
      <dgm:spPr/>
      <dgm:t>
        <a:bodyPr/>
        <a:lstStyle/>
        <a:p>
          <a:endParaRPr lang="en-US"/>
        </a:p>
      </dgm:t>
    </dgm:pt>
    <dgm:pt modelId="{84D86E5F-5EDB-4CF0-BACA-D0BB39C367E1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Black Money recovery. Even PMGKY hardly 5k cr. declared</a:t>
          </a:r>
          <a:endParaRPr lang="en-US" dirty="0"/>
        </a:p>
      </dgm:t>
    </dgm:pt>
    <dgm:pt modelId="{49DA820C-0BED-4F30-AE5B-9714C3017B2D}" type="parTrans" cxnId="{9BF64C04-1C3E-45AE-A025-B45DA5B4A328}">
      <dgm:prSet/>
      <dgm:spPr/>
      <dgm:t>
        <a:bodyPr/>
        <a:lstStyle/>
        <a:p>
          <a:endParaRPr lang="en-US"/>
        </a:p>
      </dgm:t>
    </dgm:pt>
    <dgm:pt modelId="{41E5B864-387A-44F2-B78E-DD2B19BDC335}" type="sibTrans" cxnId="{9BF64C04-1C3E-45AE-A025-B45DA5B4A328}">
      <dgm:prSet/>
      <dgm:spPr/>
      <dgm:t>
        <a:bodyPr/>
        <a:lstStyle/>
        <a:p>
          <a:endParaRPr lang="en-US"/>
        </a:p>
      </dgm:t>
    </dgm:pt>
    <dgm:pt modelId="{49EDCCB7-E000-439F-92B7-CB5C08C42568}" type="pres">
      <dgm:prSet presAssocID="{90C63C2A-0387-4666-8DFF-4657CFF57956}" presName="rootnode" presStyleCnt="0">
        <dgm:presLayoutVars>
          <dgm:chMax/>
          <dgm:chPref/>
          <dgm:dir/>
          <dgm:animLvl val="lvl"/>
        </dgm:presLayoutVars>
      </dgm:prSet>
      <dgm:spPr/>
    </dgm:pt>
    <dgm:pt modelId="{E10D48B4-B60B-4B90-8EE3-E4763AD6D569}" type="pres">
      <dgm:prSet presAssocID="{E0E7AF24-7FCC-4612-A7FF-05D07E5FFC1A}" presName="composite" presStyleCnt="0"/>
      <dgm:spPr/>
    </dgm:pt>
    <dgm:pt modelId="{D8792182-5237-4A98-9B60-5D5131403126}" type="pres">
      <dgm:prSet presAssocID="{E0E7AF24-7FCC-4612-A7FF-05D07E5FFC1A}" presName="LShape" presStyleLbl="alignNode1" presStyleIdx="0" presStyleCnt="9"/>
      <dgm:spPr/>
    </dgm:pt>
    <dgm:pt modelId="{C2501BD3-5886-4487-AB0A-B00C788F817C}" type="pres">
      <dgm:prSet presAssocID="{E0E7AF24-7FCC-4612-A7FF-05D07E5FFC1A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26FF5F-BDC3-4EDB-B0FB-E685818B2D9C}" type="pres">
      <dgm:prSet presAssocID="{E0E7AF24-7FCC-4612-A7FF-05D07E5FFC1A}" presName="Triangle" presStyleLbl="alignNode1" presStyleIdx="1" presStyleCnt="9"/>
      <dgm:spPr/>
    </dgm:pt>
    <dgm:pt modelId="{82F7FF22-CC7C-4C5F-9C74-D38038115BDE}" type="pres">
      <dgm:prSet presAssocID="{BC8C5247-AB3F-40B9-B9D6-8E326530DF02}" presName="sibTrans" presStyleCnt="0"/>
      <dgm:spPr/>
    </dgm:pt>
    <dgm:pt modelId="{15570CB5-21D9-42D7-857C-D4FA7999DF7A}" type="pres">
      <dgm:prSet presAssocID="{BC8C5247-AB3F-40B9-B9D6-8E326530DF02}" presName="space" presStyleCnt="0"/>
      <dgm:spPr/>
    </dgm:pt>
    <dgm:pt modelId="{6DD61E00-F9EB-4F16-AA51-9B31B6DE57CD}" type="pres">
      <dgm:prSet presAssocID="{84D86E5F-5EDB-4CF0-BACA-D0BB39C367E1}" presName="composite" presStyleCnt="0"/>
      <dgm:spPr/>
    </dgm:pt>
    <dgm:pt modelId="{EF3AB2FA-0700-4FA2-BB97-9748958B1823}" type="pres">
      <dgm:prSet presAssocID="{84D86E5F-5EDB-4CF0-BACA-D0BB39C367E1}" presName="LShape" presStyleLbl="alignNode1" presStyleIdx="2" presStyleCnt="9"/>
      <dgm:spPr/>
    </dgm:pt>
    <dgm:pt modelId="{38D5A530-36B8-4B0F-A99E-4D4E6032ECE2}" type="pres">
      <dgm:prSet presAssocID="{84D86E5F-5EDB-4CF0-BACA-D0BB39C367E1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272C2-3E3B-4F6B-84BA-86D562BF5EBA}" type="pres">
      <dgm:prSet presAssocID="{84D86E5F-5EDB-4CF0-BACA-D0BB39C367E1}" presName="Triangle" presStyleLbl="alignNode1" presStyleIdx="3" presStyleCnt="9"/>
      <dgm:spPr/>
    </dgm:pt>
    <dgm:pt modelId="{C8BF128A-A329-4BAA-BB20-76F2CC923264}" type="pres">
      <dgm:prSet presAssocID="{41E5B864-387A-44F2-B78E-DD2B19BDC335}" presName="sibTrans" presStyleCnt="0"/>
      <dgm:spPr/>
    </dgm:pt>
    <dgm:pt modelId="{220C3A2D-715E-40C9-971E-75247F8D22F6}" type="pres">
      <dgm:prSet presAssocID="{41E5B864-387A-44F2-B78E-DD2B19BDC335}" presName="space" presStyleCnt="0"/>
      <dgm:spPr/>
    </dgm:pt>
    <dgm:pt modelId="{BAA6E2F7-2E55-438A-A6A9-6319609BF385}" type="pres">
      <dgm:prSet presAssocID="{DE634F7F-DE4B-4C8A-B760-2EAB6637976C}" presName="composite" presStyleCnt="0"/>
      <dgm:spPr/>
    </dgm:pt>
    <dgm:pt modelId="{2FB56E1D-52ED-4B34-B740-DCE1A4F14959}" type="pres">
      <dgm:prSet presAssocID="{DE634F7F-DE4B-4C8A-B760-2EAB6637976C}" presName="LShape" presStyleLbl="alignNode1" presStyleIdx="4" presStyleCnt="9"/>
      <dgm:spPr/>
    </dgm:pt>
    <dgm:pt modelId="{88CFE021-5DCB-4B9B-9F94-6B48F4E08A43}" type="pres">
      <dgm:prSet presAssocID="{DE634F7F-DE4B-4C8A-B760-2EAB6637976C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E95B0-6A6D-4270-9700-F251B096EDF9}" type="pres">
      <dgm:prSet presAssocID="{DE634F7F-DE4B-4C8A-B760-2EAB6637976C}" presName="Triangle" presStyleLbl="alignNode1" presStyleIdx="5" presStyleCnt="9"/>
      <dgm:spPr/>
    </dgm:pt>
    <dgm:pt modelId="{FE46D1CD-63E9-4FDA-B4E9-31E67169E37C}" type="pres">
      <dgm:prSet presAssocID="{477FB2B3-EA1A-4418-87D8-DD060AD6FD9D}" presName="sibTrans" presStyleCnt="0"/>
      <dgm:spPr/>
    </dgm:pt>
    <dgm:pt modelId="{39C3626F-B654-4517-B32B-A4ACC87C89B2}" type="pres">
      <dgm:prSet presAssocID="{477FB2B3-EA1A-4418-87D8-DD060AD6FD9D}" presName="space" presStyleCnt="0"/>
      <dgm:spPr/>
    </dgm:pt>
    <dgm:pt modelId="{490C7BA6-86D6-4C8A-9602-697A980664C2}" type="pres">
      <dgm:prSet presAssocID="{9F88C50D-9D00-4965-A613-7F5B772C85AB}" presName="composite" presStyleCnt="0"/>
      <dgm:spPr/>
    </dgm:pt>
    <dgm:pt modelId="{B3D38EEC-C8C8-4B80-8E54-4C11F1AE83CA}" type="pres">
      <dgm:prSet presAssocID="{9F88C50D-9D00-4965-A613-7F5B772C85AB}" presName="LShape" presStyleLbl="alignNode1" presStyleIdx="6" presStyleCnt="9"/>
      <dgm:spPr/>
    </dgm:pt>
    <dgm:pt modelId="{5A862C8B-CA16-4585-B05E-00F428BC6E5A}" type="pres">
      <dgm:prSet presAssocID="{9F88C50D-9D00-4965-A613-7F5B772C85AB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830377-ABEE-4054-AC92-7D766710EC22}" type="pres">
      <dgm:prSet presAssocID="{9F88C50D-9D00-4965-A613-7F5B772C85AB}" presName="Triangle" presStyleLbl="alignNode1" presStyleIdx="7" presStyleCnt="9"/>
      <dgm:spPr/>
    </dgm:pt>
    <dgm:pt modelId="{DF7B8532-AA0A-44E8-8980-A3BC181265F0}" type="pres">
      <dgm:prSet presAssocID="{CE6512AD-6D99-4B54-B829-74ACEAEBD347}" presName="sibTrans" presStyleCnt="0"/>
      <dgm:spPr/>
    </dgm:pt>
    <dgm:pt modelId="{B44088AD-695C-4FE8-AB3A-D41ED9D22D64}" type="pres">
      <dgm:prSet presAssocID="{CE6512AD-6D99-4B54-B829-74ACEAEBD347}" presName="space" presStyleCnt="0"/>
      <dgm:spPr/>
    </dgm:pt>
    <dgm:pt modelId="{C09DF3A7-36F7-4548-BCDF-A841D1E82F3B}" type="pres">
      <dgm:prSet presAssocID="{65C8F8A5-E33B-4E5B-9B21-3409F2710992}" presName="composite" presStyleCnt="0"/>
      <dgm:spPr/>
    </dgm:pt>
    <dgm:pt modelId="{44EE9999-66FF-4A88-A9C0-21D69E9CD001}" type="pres">
      <dgm:prSet presAssocID="{65C8F8A5-E33B-4E5B-9B21-3409F2710992}" presName="LShape" presStyleLbl="alignNode1" presStyleIdx="8" presStyleCnt="9"/>
      <dgm:spPr/>
    </dgm:pt>
    <dgm:pt modelId="{788C858C-8175-440E-8FCD-829B5347F12D}" type="pres">
      <dgm:prSet presAssocID="{65C8F8A5-E33B-4E5B-9B21-3409F2710992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76CA15-41CB-4C61-B964-3261B97C24A7}" srcId="{90C63C2A-0387-4666-8DFF-4657CFF57956}" destId="{9F88C50D-9D00-4965-A613-7F5B772C85AB}" srcOrd="3" destOrd="0" parTransId="{5602AE11-75C6-4F0B-AD7E-E6C8C842AD5F}" sibTransId="{CE6512AD-6D99-4B54-B829-74ACEAEBD347}"/>
    <dgm:cxn modelId="{AEF1B0D2-237F-4B4F-94BF-5CAE45A20D12}" type="presOf" srcId="{E0E7AF24-7FCC-4612-A7FF-05D07E5FFC1A}" destId="{C2501BD3-5886-4487-AB0A-B00C788F817C}" srcOrd="0" destOrd="0" presId="urn:microsoft.com/office/officeart/2009/3/layout/StepUpProcess"/>
    <dgm:cxn modelId="{8C012B1D-D483-4035-BE67-5BEAB7D8950D}" type="presOf" srcId="{9F88C50D-9D00-4965-A613-7F5B772C85AB}" destId="{5A862C8B-CA16-4585-B05E-00F428BC6E5A}" srcOrd="0" destOrd="0" presId="urn:microsoft.com/office/officeart/2009/3/layout/StepUpProcess"/>
    <dgm:cxn modelId="{9BF64C04-1C3E-45AE-A025-B45DA5B4A328}" srcId="{90C63C2A-0387-4666-8DFF-4657CFF57956}" destId="{84D86E5F-5EDB-4CF0-BACA-D0BB39C367E1}" srcOrd="1" destOrd="0" parTransId="{49DA820C-0BED-4F30-AE5B-9714C3017B2D}" sibTransId="{41E5B864-387A-44F2-B78E-DD2B19BDC335}"/>
    <dgm:cxn modelId="{E73556A9-97FA-4354-B4C7-0B3C40FAC475}" type="presOf" srcId="{84D86E5F-5EDB-4CF0-BACA-D0BB39C367E1}" destId="{38D5A530-36B8-4B0F-A99E-4D4E6032ECE2}" srcOrd="0" destOrd="0" presId="urn:microsoft.com/office/officeart/2009/3/layout/StepUpProcess"/>
    <dgm:cxn modelId="{F7C8D613-7DAF-4E90-9CBC-BBBB92F513FE}" type="presOf" srcId="{90C63C2A-0387-4666-8DFF-4657CFF57956}" destId="{49EDCCB7-E000-439F-92B7-CB5C08C42568}" srcOrd="0" destOrd="0" presId="urn:microsoft.com/office/officeart/2009/3/layout/StepUpProcess"/>
    <dgm:cxn modelId="{821BC03E-06A9-4BB9-BD29-AD7DFA8197EC}" type="presOf" srcId="{DE634F7F-DE4B-4C8A-B760-2EAB6637976C}" destId="{88CFE021-5DCB-4B9B-9F94-6B48F4E08A43}" srcOrd="0" destOrd="0" presId="urn:microsoft.com/office/officeart/2009/3/layout/StepUpProcess"/>
    <dgm:cxn modelId="{5F49904B-D691-447C-9653-E9E36D194EC6}" type="presOf" srcId="{65C8F8A5-E33B-4E5B-9B21-3409F2710992}" destId="{788C858C-8175-440E-8FCD-829B5347F12D}" srcOrd="0" destOrd="0" presId="urn:microsoft.com/office/officeart/2009/3/layout/StepUpProcess"/>
    <dgm:cxn modelId="{7AA3719F-D50F-441A-B2B0-6CCCD229EA51}" srcId="{90C63C2A-0387-4666-8DFF-4657CFF57956}" destId="{DE634F7F-DE4B-4C8A-B760-2EAB6637976C}" srcOrd="2" destOrd="0" parTransId="{DDF1815F-E532-4794-8C85-270D099BE507}" sibTransId="{477FB2B3-EA1A-4418-87D8-DD060AD6FD9D}"/>
    <dgm:cxn modelId="{5569B89A-F609-4D31-8CA3-A6B6AB27ABF5}" srcId="{90C63C2A-0387-4666-8DFF-4657CFF57956}" destId="{E0E7AF24-7FCC-4612-A7FF-05D07E5FFC1A}" srcOrd="0" destOrd="0" parTransId="{7FAC0C82-E46B-4195-B884-DE74E598125C}" sibTransId="{BC8C5247-AB3F-40B9-B9D6-8E326530DF02}"/>
    <dgm:cxn modelId="{575F025F-DE95-4187-9FC6-E014B9335312}" srcId="{90C63C2A-0387-4666-8DFF-4657CFF57956}" destId="{65C8F8A5-E33B-4E5B-9B21-3409F2710992}" srcOrd="4" destOrd="0" parTransId="{911E7E1B-B6EF-4B94-8FDF-30134E95E79E}" sibTransId="{C2B97F7B-51BD-409D-9798-6D16FB9C4956}"/>
    <dgm:cxn modelId="{95943389-CB75-4404-82A3-221AB0D5D684}" type="presParOf" srcId="{49EDCCB7-E000-439F-92B7-CB5C08C42568}" destId="{E10D48B4-B60B-4B90-8EE3-E4763AD6D569}" srcOrd="0" destOrd="0" presId="urn:microsoft.com/office/officeart/2009/3/layout/StepUpProcess"/>
    <dgm:cxn modelId="{F8D16C42-EAD6-4854-B187-C0E2B0444BB3}" type="presParOf" srcId="{E10D48B4-B60B-4B90-8EE3-E4763AD6D569}" destId="{D8792182-5237-4A98-9B60-5D5131403126}" srcOrd="0" destOrd="0" presId="urn:microsoft.com/office/officeart/2009/3/layout/StepUpProcess"/>
    <dgm:cxn modelId="{FE65E771-9802-45C4-ACE8-C6D4719D2DF1}" type="presParOf" srcId="{E10D48B4-B60B-4B90-8EE3-E4763AD6D569}" destId="{C2501BD3-5886-4487-AB0A-B00C788F817C}" srcOrd="1" destOrd="0" presId="urn:microsoft.com/office/officeart/2009/3/layout/StepUpProcess"/>
    <dgm:cxn modelId="{348DB942-100A-4D97-9C1B-3C8CF24500A4}" type="presParOf" srcId="{E10D48B4-B60B-4B90-8EE3-E4763AD6D569}" destId="{EB26FF5F-BDC3-4EDB-B0FB-E685818B2D9C}" srcOrd="2" destOrd="0" presId="urn:microsoft.com/office/officeart/2009/3/layout/StepUpProcess"/>
    <dgm:cxn modelId="{3BB488AF-5C94-4518-853C-0F72A8C4409F}" type="presParOf" srcId="{49EDCCB7-E000-439F-92B7-CB5C08C42568}" destId="{82F7FF22-CC7C-4C5F-9C74-D38038115BDE}" srcOrd="1" destOrd="0" presId="urn:microsoft.com/office/officeart/2009/3/layout/StepUpProcess"/>
    <dgm:cxn modelId="{7C76E197-62A8-403D-A767-270C23040E60}" type="presParOf" srcId="{82F7FF22-CC7C-4C5F-9C74-D38038115BDE}" destId="{15570CB5-21D9-42D7-857C-D4FA7999DF7A}" srcOrd="0" destOrd="0" presId="urn:microsoft.com/office/officeart/2009/3/layout/StepUpProcess"/>
    <dgm:cxn modelId="{0F50AECC-1A2A-489F-ABD0-AA691AC3756B}" type="presParOf" srcId="{49EDCCB7-E000-439F-92B7-CB5C08C42568}" destId="{6DD61E00-F9EB-4F16-AA51-9B31B6DE57CD}" srcOrd="2" destOrd="0" presId="urn:microsoft.com/office/officeart/2009/3/layout/StepUpProcess"/>
    <dgm:cxn modelId="{C77F3AB0-F783-462B-AF91-5572B95043D7}" type="presParOf" srcId="{6DD61E00-F9EB-4F16-AA51-9B31B6DE57CD}" destId="{EF3AB2FA-0700-4FA2-BB97-9748958B1823}" srcOrd="0" destOrd="0" presId="urn:microsoft.com/office/officeart/2009/3/layout/StepUpProcess"/>
    <dgm:cxn modelId="{0CC263EB-882F-478F-8F88-9071E450F035}" type="presParOf" srcId="{6DD61E00-F9EB-4F16-AA51-9B31B6DE57CD}" destId="{38D5A530-36B8-4B0F-A99E-4D4E6032ECE2}" srcOrd="1" destOrd="0" presId="urn:microsoft.com/office/officeart/2009/3/layout/StepUpProcess"/>
    <dgm:cxn modelId="{EE7A78D4-866C-4679-B3B1-E183A6FB4037}" type="presParOf" srcId="{6DD61E00-F9EB-4F16-AA51-9B31B6DE57CD}" destId="{F4C272C2-3E3B-4F6B-84BA-86D562BF5EBA}" srcOrd="2" destOrd="0" presId="urn:microsoft.com/office/officeart/2009/3/layout/StepUpProcess"/>
    <dgm:cxn modelId="{3608CF75-FC31-4B06-8BC6-5A48374E27DA}" type="presParOf" srcId="{49EDCCB7-E000-439F-92B7-CB5C08C42568}" destId="{C8BF128A-A329-4BAA-BB20-76F2CC923264}" srcOrd="3" destOrd="0" presId="urn:microsoft.com/office/officeart/2009/3/layout/StepUpProcess"/>
    <dgm:cxn modelId="{1E31E245-EDDE-49DD-B06F-BF5B8CF19DBD}" type="presParOf" srcId="{C8BF128A-A329-4BAA-BB20-76F2CC923264}" destId="{220C3A2D-715E-40C9-971E-75247F8D22F6}" srcOrd="0" destOrd="0" presId="urn:microsoft.com/office/officeart/2009/3/layout/StepUpProcess"/>
    <dgm:cxn modelId="{BF7A0B8D-06E9-43D1-8210-DCC5DB24271D}" type="presParOf" srcId="{49EDCCB7-E000-439F-92B7-CB5C08C42568}" destId="{BAA6E2F7-2E55-438A-A6A9-6319609BF385}" srcOrd="4" destOrd="0" presId="urn:microsoft.com/office/officeart/2009/3/layout/StepUpProcess"/>
    <dgm:cxn modelId="{48D87FC9-4AAF-4140-9D56-3328F12F1391}" type="presParOf" srcId="{BAA6E2F7-2E55-438A-A6A9-6319609BF385}" destId="{2FB56E1D-52ED-4B34-B740-DCE1A4F14959}" srcOrd="0" destOrd="0" presId="urn:microsoft.com/office/officeart/2009/3/layout/StepUpProcess"/>
    <dgm:cxn modelId="{8133704E-3930-4A23-A6DA-2549D1E60B4A}" type="presParOf" srcId="{BAA6E2F7-2E55-438A-A6A9-6319609BF385}" destId="{88CFE021-5DCB-4B9B-9F94-6B48F4E08A43}" srcOrd="1" destOrd="0" presId="urn:microsoft.com/office/officeart/2009/3/layout/StepUpProcess"/>
    <dgm:cxn modelId="{650BCA9E-6059-4613-9A12-E85E6C1DC263}" type="presParOf" srcId="{BAA6E2F7-2E55-438A-A6A9-6319609BF385}" destId="{E90E95B0-6A6D-4270-9700-F251B096EDF9}" srcOrd="2" destOrd="0" presId="urn:microsoft.com/office/officeart/2009/3/layout/StepUpProcess"/>
    <dgm:cxn modelId="{AD721FB1-DC4F-460C-8E0C-327A01D992EF}" type="presParOf" srcId="{49EDCCB7-E000-439F-92B7-CB5C08C42568}" destId="{FE46D1CD-63E9-4FDA-B4E9-31E67169E37C}" srcOrd="5" destOrd="0" presId="urn:microsoft.com/office/officeart/2009/3/layout/StepUpProcess"/>
    <dgm:cxn modelId="{A979AD70-BB18-4E1C-A132-8387A1371315}" type="presParOf" srcId="{FE46D1CD-63E9-4FDA-B4E9-31E67169E37C}" destId="{39C3626F-B654-4517-B32B-A4ACC87C89B2}" srcOrd="0" destOrd="0" presId="urn:microsoft.com/office/officeart/2009/3/layout/StepUpProcess"/>
    <dgm:cxn modelId="{6F4BFC83-9DB9-491F-8175-8A63EC120C49}" type="presParOf" srcId="{49EDCCB7-E000-439F-92B7-CB5C08C42568}" destId="{490C7BA6-86D6-4C8A-9602-697A980664C2}" srcOrd="6" destOrd="0" presId="urn:microsoft.com/office/officeart/2009/3/layout/StepUpProcess"/>
    <dgm:cxn modelId="{70B99701-06D6-406F-9E5A-02CA4A41C25E}" type="presParOf" srcId="{490C7BA6-86D6-4C8A-9602-697A980664C2}" destId="{B3D38EEC-C8C8-4B80-8E54-4C11F1AE83CA}" srcOrd="0" destOrd="0" presId="urn:microsoft.com/office/officeart/2009/3/layout/StepUpProcess"/>
    <dgm:cxn modelId="{65B6DB17-3919-499F-9930-30E843294E1C}" type="presParOf" srcId="{490C7BA6-86D6-4C8A-9602-697A980664C2}" destId="{5A862C8B-CA16-4585-B05E-00F428BC6E5A}" srcOrd="1" destOrd="0" presId="urn:microsoft.com/office/officeart/2009/3/layout/StepUpProcess"/>
    <dgm:cxn modelId="{C5983A1B-6BA0-40C0-8DED-5518E9C532F4}" type="presParOf" srcId="{490C7BA6-86D6-4C8A-9602-697A980664C2}" destId="{AF830377-ABEE-4054-AC92-7D766710EC22}" srcOrd="2" destOrd="0" presId="urn:microsoft.com/office/officeart/2009/3/layout/StepUpProcess"/>
    <dgm:cxn modelId="{CBFC786F-DEA0-429F-ABCF-97AC28CD3F94}" type="presParOf" srcId="{49EDCCB7-E000-439F-92B7-CB5C08C42568}" destId="{DF7B8532-AA0A-44E8-8980-A3BC181265F0}" srcOrd="7" destOrd="0" presId="urn:microsoft.com/office/officeart/2009/3/layout/StepUpProcess"/>
    <dgm:cxn modelId="{7AE2A9AE-DE40-4699-A82D-6C67B4681AC2}" type="presParOf" srcId="{DF7B8532-AA0A-44E8-8980-A3BC181265F0}" destId="{B44088AD-695C-4FE8-AB3A-D41ED9D22D64}" srcOrd="0" destOrd="0" presId="urn:microsoft.com/office/officeart/2009/3/layout/StepUpProcess"/>
    <dgm:cxn modelId="{E588BC4B-1BE4-41AB-9222-4FA14AF8A5AE}" type="presParOf" srcId="{49EDCCB7-E000-439F-92B7-CB5C08C42568}" destId="{C09DF3A7-36F7-4548-BCDF-A841D1E82F3B}" srcOrd="8" destOrd="0" presId="urn:microsoft.com/office/officeart/2009/3/layout/StepUpProcess"/>
    <dgm:cxn modelId="{5CCE16AA-0515-4B0E-A679-057E9E7C43A1}" type="presParOf" srcId="{C09DF3A7-36F7-4548-BCDF-A841D1E82F3B}" destId="{44EE9999-66FF-4A88-A9C0-21D69E9CD001}" srcOrd="0" destOrd="0" presId="urn:microsoft.com/office/officeart/2009/3/layout/StepUpProcess"/>
    <dgm:cxn modelId="{12919E9D-1F86-4DE8-961B-52D607FEB638}" type="presParOf" srcId="{C09DF3A7-36F7-4548-BCDF-A841D1E82F3B}" destId="{788C858C-8175-440E-8FCD-829B5347F12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E0010B5-474D-464E-84D0-BBB7184E9D74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A181C3-8EB3-4B6F-A526-CAB5D0FE8CD2}">
      <dgm:prSet phldrT="[Text]"/>
      <dgm:spPr/>
      <dgm:t>
        <a:bodyPr/>
        <a:lstStyle/>
        <a:p>
          <a:r>
            <a:rPr lang="en-US" smtClean="0"/>
            <a:t>AE</a:t>
          </a:r>
          <a:endParaRPr lang="en-US"/>
        </a:p>
      </dgm:t>
    </dgm:pt>
    <dgm:pt modelId="{3278795F-0C45-4B1E-8D15-79DB94319CA5}" type="parTrans" cxnId="{0F73FEFB-0536-4C36-8F5E-C0F150EBBABF}">
      <dgm:prSet/>
      <dgm:spPr/>
      <dgm:t>
        <a:bodyPr/>
        <a:lstStyle/>
        <a:p>
          <a:endParaRPr lang="en-US"/>
        </a:p>
      </dgm:t>
    </dgm:pt>
    <dgm:pt modelId="{FF0CF3AB-82FA-4951-8822-A4E92E2011A3}" type="sibTrans" cxnId="{0F73FEFB-0536-4C36-8F5E-C0F150EBBABF}">
      <dgm:prSet/>
      <dgm:spPr/>
      <dgm:t>
        <a:bodyPr/>
        <a:lstStyle/>
        <a:p>
          <a:endParaRPr lang="en-US"/>
        </a:p>
      </dgm:t>
    </dgm:pt>
    <dgm:pt modelId="{D3FEFFD0-289E-443C-803D-E639C5F68BF5}">
      <dgm:prSet/>
      <dgm:spPr/>
      <dgm:t>
        <a:bodyPr/>
        <a:lstStyle/>
        <a:p>
          <a:r>
            <a:rPr lang="en-US" dirty="0" smtClean="0"/>
            <a:t>Counter cyclic: Fiscal Activism, stimulus, Tax Breaks</a:t>
          </a:r>
          <a:endParaRPr lang="en-US" dirty="0"/>
        </a:p>
      </dgm:t>
    </dgm:pt>
    <dgm:pt modelId="{0396979B-CBF2-494B-B2A7-C83421B01CB2}" type="parTrans" cxnId="{0C366CDC-D78C-46A8-943C-61E14727BCFB}">
      <dgm:prSet/>
      <dgm:spPr/>
      <dgm:t>
        <a:bodyPr/>
        <a:lstStyle/>
        <a:p>
          <a:endParaRPr lang="en-US"/>
        </a:p>
      </dgm:t>
    </dgm:pt>
    <dgm:pt modelId="{83AD3FB4-75C6-498B-8640-896DDB6F8C95}" type="sibTrans" cxnId="{0C366CDC-D78C-46A8-943C-61E14727BCFB}">
      <dgm:prSet/>
      <dgm:spPr/>
      <dgm:t>
        <a:bodyPr/>
        <a:lstStyle/>
        <a:p>
          <a:endParaRPr lang="en-US"/>
        </a:p>
      </dgm:t>
    </dgm:pt>
    <dgm:pt modelId="{C5AB1940-3D7A-4099-9A58-FF5B1DFB3625}">
      <dgm:prSet/>
      <dgm:spPr/>
      <dgm:t>
        <a:bodyPr/>
        <a:lstStyle/>
        <a:p>
          <a:r>
            <a:rPr lang="en-US" dirty="0" smtClean="0"/>
            <a:t>Near Zero interest monetary policy</a:t>
          </a:r>
          <a:endParaRPr lang="en-US" dirty="0"/>
        </a:p>
      </dgm:t>
    </dgm:pt>
    <dgm:pt modelId="{305DF277-4CAB-4FA9-AB90-798C38527842}" type="parTrans" cxnId="{6A5F89E6-AA52-4133-9F0E-D399167A4CF0}">
      <dgm:prSet/>
      <dgm:spPr/>
      <dgm:t>
        <a:bodyPr/>
        <a:lstStyle/>
        <a:p>
          <a:endParaRPr lang="en-US"/>
        </a:p>
      </dgm:t>
    </dgm:pt>
    <dgm:pt modelId="{BA369D8D-A43D-4A9F-9A0B-F9C61EDB2540}" type="sibTrans" cxnId="{6A5F89E6-AA52-4133-9F0E-D399167A4CF0}">
      <dgm:prSet/>
      <dgm:spPr/>
      <dgm:t>
        <a:bodyPr/>
        <a:lstStyle/>
        <a:p>
          <a:endParaRPr lang="en-US"/>
        </a:p>
      </dgm:t>
    </dgm:pt>
    <dgm:pt modelId="{F8B4D2FB-9F0C-4E90-90B5-B050A9B9CA9C}">
      <dgm:prSet/>
      <dgm:spPr/>
      <dgm:t>
        <a:bodyPr/>
        <a:lstStyle/>
        <a:p>
          <a:r>
            <a:rPr lang="en-US" dirty="0" smtClean="0"/>
            <a:t>India</a:t>
          </a:r>
          <a:endParaRPr lang="en-US" dirty="0"/>
        </a:p>
      </dgm:t>
    </dgm:pt>
    <dgm:pt modelId="{3A53FD95-F591-4F68-BAF1-97A541629260}" type="parTrans" cxnId="{63C46270-20A5-47F0-B145-9F934BA336F1}">
      <dgm:prSet/>
      <dgm:spPr/>
      <dgm:t>
        <a:bodyPr/>
        <a:lstStyle/>
        <a:p>
          <a:endParaRPr lang="en-US"/>
        </a:p>
      </dgm:t>
    </dgm:pt>
    <dgm:pt modelId="{8688A8C4-BA85-4AF8-B06F-1051BBDD33EA}" type="sibTrans" cxnId="{63C46270-20A5-47F0-B145-9F934BA336F1}">
      <dgm:prSet/>
      <dgm:spPr/>
      <dgm:t>
        <a:bodyPr/>
        <a:lstStyle/>
        <a:p>
          <a:endParaRPr lang="en-US"/>
        </a:p>
      </dgm:t>
    </dgm:pt>
    <dgm:pt modelId="{53B3DD79-3384-424C-AA46-7D0C7C25C5D2}">
      <dgm:prSet/>
      <dgm:spPr/>
      <dgm:t>
        <a:bodyPr/>
        <a:lstStyle/>
        <a:p>
          <a:r>
            <a:rPr lang="en-US" dirty="0" smtClean="0"/>
            <a:t>Fiscal prudence : </a:t>
          </a:r>
          <a:r>
            <a:rPr lang="en-US" dirty="0" err="1" smtClean="0"/>
            <a:t>Debt:GDP</a:t>
          </a:r>
          <a:r>
            <a:rPr lang="en-US" dirty="0" smtClean="0"/>
            <a:t>, Primary Deficit is high</a:t>
          </a:r>
          <a:endParaRPr lang="en-US" dirty="0"/>
        </a:p>
      </dgm:t>
    </dgm:pt>
    <dgm:pt modelId="{F30A645B-00D0-4EFE-9D67-452741AD7755}" type="parTrans" cxnId="{2C2D7EF1-8B4F-4106-9EAE-8D599CC88FF2}">
      <dgm:prSet/>
      <dgm:spPr/>
      <dgm:t>
        <a:bodyPr/>
        <a:lstStyle/>
        <a:p>
          <a:endParaRPr lang="en-US"/>
        </a:p>
      </dgm:t>
    </dgm:pt>
    <dgm:pt modelId="{E43243A1-940A-48B3-A0C1-42D2EAE12DD4}" type="sibTrans" cxnId="{2C2D7EF1-8B4F-4106-9EAE-8D599CC88FF2}">
      <dgm:prSet/>
      <dgm:spPr/>
      <dgm:t>
        <a:bodyPr/>
        <a:lstStyle/>
        <a:p>
          <a:endParaRPr lang="en-US"/>
        </a:p>
      </dgm:t>
    </dgm:pt>
    <dgm:pt modelId="{A0B86586-ABB9-466B-8E0B-155301D73FED}">
      <dgm:prSet/>
      <dgm:spPr/>
      <dgm:t>
        <a:bodyPr/>
        <a:lstStyle/>
        <a:p>
          <a:r>
            <a:rPr lang="en-US" dirty="0" smtClean="0"/>
            <a:t>Inflation is high, so can't do.</a:t>
          </a:r>
          <a:endParaRPr lang="en-US" dirty="0"/>
        </a:p>
      </dgm:t>
    </dgm:pt>
    <dgm:pt modelId="{111F1236-1B74-4B10-B505-185C1B55B458}" type="parTrans" cxnId="{31187DA7-EB6F-4D90-A297-4AAF78A6FF4F}">
      <dgm:prSet/>
      <dgm:spPr/>
      <dgm:t>
        <a:bodyPr/>
        <a:lstStyle/>
        <a:p>
          <a:endParaRPr lang="en-US"/>
        </a:p>
      </dgm:t>
    </dgm:pt>
    <dgm:pt modelId="{83E6C63A-ED4A-406C-BC72-9552E0981F77}" type="sibTrans" cxnId="{31187DA7-EB6F-4D90-A297-4AAF78A6FF4F}">
      <dgm:prSet/>
      <dgm:spPr/>
      <dgm:t>
        <a:bodyPr/>
        <a:lstStyle/>
        <a:p>
          <a:endParaRPr lang="en-US"/>
        </a:p>
      </dgm:t>
    </dgm:pt>
    <dgm:pt modelId="{87F247F5-7B48-47B9-8993-F74229AA9C07}" type="pres">
      <dgm:prSet presAssocID="{5E0010B5-474D-464E-84D0-BBB7184E9D7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3F9C7C-E230-4DDD-A198-55D5DA32E30B}" type="pres">
      <dgm:prSet presAssocID="{32A181C3-8EB3-4B6F-A526-CAB5D0FE8CD2}" presName="vertFlow" presStyleCnt="0"/>
      <dgm:spPr/>
    </dgm:pt>
    <dgm:pt modelId="{56567EF8-5355-4359-943B-B5B4F2383496}" type="pres">
      <dgm:prSet presAssocID="{32A181C3-8EB3-4B6F-A526-CAB5D0FE8CD2}" presName="header" presStyleLbl="node1" presStyleIdx="0" presStyleCnt="2"/>
      <dgm:spPr/>
      <dgm:t>
        <a:bodyPr/>
        <a:lstStyle/>
        <a:p>
          <a:endParaRPr lang="en-US"/>
        </a:p>
      </dgm:t>
    </dgm:pt>
    <dgm:pt modelId="{DA850306-976A-4A43-B09E-412E64876E8B}" type="pres">
      <dgm:prSet presAssocID="{0396979B-CBF2-494B-B2A7-C83421B01CB2}" presName="parTrans" presStyleLbl="sibTrans2D1" presStyleIdx="0" presStyleCnt="4"/>
      <dgm:spPr/>
      <dgm:t>
        <a:bodyPr/>
        <a:lstStyle/>
        <a:p>
          <a:endParaRPr lang="en-US"/>
        </a:p>
      </dgm:t>
    </dgm:pt>
    <dgm:pt modelId="{09C46E8F-4F74-498D-A139-0B81985C3F8F}" type="pres">
      <dgm:prSet presAssocID="{D3FEFFD0-289E-443C-803D-E639C5F68BF5}" presName="child" presStyleLbl="alignAccFollowNode1" presStyleIdx="0" presStyleCnt="4" custScaleY="1666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C0660-738E-487C-BCD6-99D11370BD5B}" type="pres">
      <dgm:prSet presAssocID="{83AD3FB4-75C6-498B-8640-896DDB6F8C9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62B56DC5-2F49-4940-9EBF-2E0E19C11C15}" type="pres">
      <dgm:prSet presAssocID="{C5AB1940-3D7A-4099-9A58-FF5B1DFB3625}" presName="child" presStyleLbl="alignAccFollowNode1" presStyleIdx="1" presStyleCnt="4" custScaleY="1666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723643-83CC-4214-A276-8FA0BD64DD05}" type="pres">
      <dgm:prSet presAssocID="{32A181C3-8EB3-4B6F-A526-CAB5D0FE8CD2}" presName="hSp" presStyleCnt="0"/>
      <dgm:spPr/>
    </dgm:pt>
    <dgm:pt modelId="{119E0FE1-3919-4BBA-A934-251F90EA0049}" type="pres">
      <dgm:prSet presAssocID="{F8B4D2FB-9F0C-4E90-90B5-B050A9B9CA9C}" presName="vertFlow" presStyleCnt="0"/>
      <dgm:spPr/>
    </dgm:pt>
    <dgm:pt modelId="{48701C0A-6946-41C4-9FBC-29C5AF4DD8C4}" type="pres">
      <dgm:prSet presAssocID="{F8B4D2FB-9F0C-4E90-90B5-B050A9B9CA9C}" presName="header" presStyleLbl="node1" presStyleIdx="1" presStyleCnt="2"/>
      <dgm:spPr/>
      <dgm:t>
        <a:bodyPr/>
        <a:lstStyle/>
        <a:p>
          <a:endParaRPr lang="en-US"/>
        </a:p>
      </dgm:t>
    </dgm:pt>
    <dgm:pt modelId="{212403D5-C20D-4B23-8DFF-65BBC0B176FC}" type="pres">
      <dgm:prSet presAssocID="{F30A645B-00D0-4EFE-9D67-452741AD7755}" presName="parTrans" presStyleLbl="sibTrans2D1" presStyleIdx="2" presStyleCnt="4"/>
      <dgm:spPr/>
      <dgm:t>
        <a:bodyPr/>
        <a:lstStyle/>
        <a:p>
          <a:endParaRPr lang="en-US"/>
        </a:p>
      </dgm:t>
    </dgm:pt>
    <dgm:pt modelId="{B01BC79A-605B-42E1-A28D-0C8E9CB59957}" type="pres">
      <dgm:prSet presAssocID="{53B3DD79-3384-424C-AA46-7D0C7C25C5D2}" presName="child" presStyleLbl="alignAccFollowNode1" presStyleIdx="2" presStyleCnt="4" custScaleY="1797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3E914-E784-4B4E-8E73-4D6BFD53302C}" type="pres">
      <dgm:prSet presAssocID="{E43243A1-940A-48B3-A0C1-42D2EAE12DD4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B9B985-5C35-43F8-A296-2C9A06682A51}" type="pres">
      <dgm:prSet presAssocID="{A0B86586-ABB9-466B-8E0B-155301D73FED}" presName="child" presStyleLbl="alignAccFollowNode1" presStyleIdx="3" presStyleCnt="4" custScaleY="1437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73FEFB-0536-4C36-8F5E-C0F150EBBABF}" srcId="{5E0010B5-474D-464E-84D0-BBB7184E9D74}" destId="{32A181C3-8EB3-4B6F-A526-CAB5D0FE8CD2}" srcOrd="0" destOrd="0" parTransId="{3278795F-0C45-4B1E-8D15-79DB94319CA5}" sibTransId="{FF0CF3AB-82FA-4951-8822-A4E92E2011A3}"/>
    <dgm:cxn modelId="{7EF0E2FE-2DD8-46E9-896B-03BC2CD3AD07}" type="presOf" srcId="{F8B4D2FB-9F0C-4E90-90B5-B050A9B9CA9C}" destId="{48701C0A-6946-41C4-9FBC-29C5AF4DD8C4}" srcOrd="0" destOrd="0" presId="urn:microsoft.com/office/officeart/2005/8/layout/lProcess1"/>
    <dgm:cxn modelId="{6A5F89E6-AA52-4133-9F0E-D399167A4CF0}" srcId="{32A181C3-8EB3-4B6F-A526-CAB5D0FE8CD2}" destId="{C5AB1940-3D7A-4099-9A58-FF5B1DFB3625}" srcOrd="1" destOrd="0" parTransId="{305DF277-4CAB-4FA9-AB90-798C38527842}" sibTransId="{BA369D8D-A43D-4A9F-9A0B-F9C61EDB2540}"/>
    <dgm:cxn modelId="{0C366CDC-D78C-46A8-943C-61E14727BCFB}" srcId="{32A181C3-8EB3-4B6F-A526-CAB5D0FE8CD2}" destId="{D3FEFFD0-289E-443C-803D-E639C5F68BF5}" srcOrd="0" destOrd="0" parTransId="{0396979B-CBF2-494B-B2A7-C83421B01CB2}" sibTransId="{83AD3FB4-75C6-498B-8640-896DDB6F8C95}"/>
    <dgm:cxn modelId="{63C46270-20A5-47F0-B145-9F934BA336F1}" srcId="{5E0010B5-474D-464E-84D0-BBB7184E9D74}" destId="{F8B4D2FB-9F0C-4E90-90B5-B050A9B9CA9C}" srcOrd="1" destOrd="0" parTransId="{3A53FD95-F591-4F68-BAF1-97A541629260}" sibTransId="{8688A8C4-BA85-4AF8-B06F-1051BBDD33EA}"/>
    <dgm:cxn modelId="{707ED7C8-D869-4DB8-B848-F69EF45F7418}" type="presOf" srcId="{C5AB1940-3D7A-4099-9A58-FF5B1DFB3625}" destId="{62B56DC5-2F49-4940-9EBF-2E0E19C11C15}" srcOrd="0" destOrd="0" presId="urn:microsoft.com/office/officeart/2005/8/layout/lProcess1"/>
    <dgm:cxn modelId="{C429A30E-6ED6-4463-85F8-96E3BD369344}" type="presOf" srcId="{A0B86586-ABB9-466B-8E0B-155301D73FED}" destId="{92B9B985-5C35-43F8-A296-2C9A06682A51}" srcOrd="0" destOrd="0" presId="urn:microsoft.com/office/officeart/2005/8/layout/lProcess1"/>
    <dgm:cxn modelId="{F759B518-8565-4467-B2AE-3343225EF747}" type="presOf" srcId="{E43243A1-940A-48B3-A0C1-42D2EAE12DD4}" destId="{D4F3E914-E784-4B4E-8E73-4D6BFD53302C}" srcOrd="0" destOrd="0" presId="urn:microsoft.com/office/officeart/2005/8/layout/lProcess1"/>
    <dgm:cxn modelId="{B10FE110-933D-4A03-827F-890B43B6F8F5}" type="presOf" srcId="{53B3DD79-3384-424C-AA46-7D0C7C25C5D2}" destId="{B01BC79A-605B-42E1-A28D-0C8E9CB59957}" srcOrd="0" destOrd="0" presId="urn:microsoft.com/office/officeart/2005/8/layout/lProcess1"/>
    <dgm:cxn modelId="{31187DA7-EB6F-4D90-A297-4AAF78A6FF4F}" srcId="{F8B4D2FB-9F0C-4E90-90B5-B050A9B9CA9C}" destId="{A0B86586-ABB9-466B-8E0B-155301D73FED}" srcOrd="1" destOrd="0" parTransId="{111F1236-1B74-4B10-B505-185C1B55B458}" sibTransId="{83E6C63A-ED4A-406C-BC72-9552E0981F77}"/>
    <dgm:cxn modelId="{56B93D3E-E019-4716-82C7-DDBB8591477E}" type="presOf" srcId="{F30A645B-00D0-4EFE-9D67-452741AD7755}" destId="{212403D5-C20D-4B23-8DFF-65BBC0B176FC}" srcOrd="0" destOrd="0" presId="urn:microsoft.com/office/officeart/2005/8/layout/lProcess1"/>
    <dgm:cxn modelId="{BDC0F796-F940-4A68-A99A-010B6381F187}" type="presOf" srcId="{83AD3FB4-75C6-498B-8640-896DDB6F8C95}" destId="{976C0660-738E-487C-BCD6-99D11370BD5B}" srcOrd="0" destOrd="0" presId="urn:microsoft.com/office/officeart/2005/8/layout/lProcess1"/>
    <dgm:cxn modelId="{2C2D7EF1-8B4F-4106-9EAE-8D599CC88FF2}" srcId="{F8B4D2FB-9F0C-4E90-90B5-B050A9B9CA9C}" destId="{53B3DD79-3384-424C-AA46-7D0C7C25C5D2}" srcOrd="0" destOrd="0" parTransId="{F30A645B-00D0-4EFE-9D67-452741AD7755}" sibTransId="{E43243A1-940A-48B3-A0C1-42D2EAE12DD4}"/>
    <dgm:cxn modelId="{C2FCA00C-E032-437E-9C31-B3FF8D315464}" type="presOf" srcId="{D3FEFFD0-289E-443C-803D-E639C5F68BF5}" destId="{09C46E8F-4F74-498D-A139-0B81985C3F8F}" srcOrd="0" destOrd="0" presId="urn:microsoft.com/office/officeart/2005/8/layout/lProcess1"/>
    <dgm:cxn modelId="{B2278403-DAE3-4651-89C9-1C1C5DE54CB6}" type="presOf" srcId="{0396979B-CBF2-494B-B2A7-C83421B01CB2}" destId="{DA850306-976A-4A43-B09E-412E64876E8B}" srcOrd="0" destOrd="0" presId="urn:microsoft.com/office/officeart/2005/8/layout/lProcess1"/>
    <dgm:cxn modelId="{95CE6ABE-1A44-4040-90FF-FFFAF3D62F13}" type="presOf" srcId="{5E0010B5-474D-464E-84D0-BBB7184E9D74}" destId="{87F247F5-7B48-47B9-8993-F74229AA9C07}" srcOrd="0" destOrd="0" presId="urn:microsoft.com/office/officeart/2005/8/layout/lProcess1"/>
    <dgm:cxn modelId="{07396DF7-0D56-4C9E-9E7A-92D2C92826E0}" type="presOf" srcId="{32A181C3-8EB3-4B6F-A526-CAB5D0FE8CD2}" destId="{56567EF8-5355-4359-943B-B5B4F2383496}" srcOrd="0" destOrd="0" presId="urn:microsoft.com/office/officeart/2005/8/layout/lProcess1"/>
    <dgm:cxn modelId="{7D825D5E-267E-4474-B3DD-16301BD1C630}" type="presParOf" srcId="{87F247F5-7B48-47B9-8993-F74229AA9C07}" destId="{C83F9C7C-E230-4DDD-A198-55D5DA32E30B}" srcOrd="0" destOrd="0" presId="urn:microsoft.com/office/officeart/2005/8/layout/lProcess1"/>
    <dgm:cxn modelId="{3620EB86-309D-48EA-8606-16FCFED9881F}" type="presParOf" srcId="{C83F9C7C-E230-4DDD-A198-55D5DA32E30B}" destId="{56567EF8-5355-4359-943B-B5B4F2383496}" srcOrd="0" destOrd="0" presId="urn:microsoft.com/office/officeart/2005/8/layout/lProcess1"/>
    <dgm:cxn modelId="{F93576C1-C8A4-4BCD-8E6B-AB4754B83002}" type="presParOf" srcId="{C83F9C7C-E230-4DDD-A198-55D5DA32E30B}" destId="{DA850306-976A-4A43-B09E-412E64876E8B}" srcOrd="1" destOrd="0" presId="urn:microsoft.com/office/officeart/2005/8/layout/lProcess1"/>
    <dgm:cxn modelId="{244C3714-3833-4911-BF6F-00002855C88E}" type="presParOf" srcId="{C83F9C7C-E230-4DDD-A198-55D5DA32E30B}" destId="{09C46E8F-4F74-498D-A139-0B81985C3F8F}" srcOrd="2" destOrd="0" presId="urn:microsoft.com/office/officeart/2005/8/layout/lProcess1"/>
    <dgm:cxn modelId="{BF490055-DF55-4403-AC75-C5D7CFCD033D}" type="presParOf" srcId="{C83F9C7C-E230-4DDD-A198-55D5DA32E30B}" destId="{976C0660-738E-487C-BCD6-99D11370BD5B}" srcOrd="3" destOrd="0" presId="urn:microsoft.com/office/officeart/2005/8/layout/lProcess1"/>
    <dgm:cxn modelId="{134081E3-6DC8-4402-BF2F-EFD29F893ED6}" type="presParOf" srcId="{C83F9C7C-E230-4DDD-A198-55D5DA32E30B}" destId="{62B56DC5-2F49-4940-9EBF-2E0E19C11C15}" srcOrd="4" destOrd="0" presId="urn:microsoft.com/office/officeart/2005/8/layout/lProcess1"/>
    <dgm:cxn modelId="{3E6004E1-4887-4067-8DB7-000457046FA1}" type="presParOf" srcId="{87F247F5-7B48-47B9-8993-F74229AA9C07}" destId="{1C723643-83CC-4214-A276-8FA0BD64DD05}" srcOrd="1" destOrd="0" presId="urn:microsoft.com/office/officeart/2005/8/layout/lProcess1"/>
    <dgm:cxn modelId="{5CA455AC-1B4B-4D88-A9A1-03201135BBE7}" type="presParOf" srcId="{87F247F5-7B48-47B9-8993-F74229AA9C07}" destId="{119E0FE1-3919-4BBA-A934-251F90EA0049}" srcOrd="2" destOrd="0" presId="urn:microsoft.com/office/officeart/2005/8/layout/lProcess1"/>
    <dgm:cxn modelId="{235AF51E-0141-4F16-9594-0AA464914F8A}" type="presParOf" srcId="{119E0FE1-3919-4BBA-A934-251F90EA0049}" destId="{48701C0A-6946-41C4-9FBC-29C5AF4DD8C4}" srcOrd="0" destOrd="0" presId="urn:microsoft.com/office/officeart/2005/8/layout/lProcess1"/>
    <dgm:cxn modelId="{4D46FFDD-F660-4737-B2AD-40543693A45B}" type="presParOf" srcId="{119E0FE1-3919-4BBA-A934-251F90EA0049}" destId="{212403D5-C20D-4B23-8DFF-65BBC0B176FC}" srcOrd="1" destOrd="0" presId="urn:microsoft.com/office/officeart/2005/8/layout/lProcess1"/>
    <dgm:cxn modelId="{BE3AD66B-14B6-4AFA-9CB3-5CA8F85157F5}" type="presParOf" srcId="{119E0FE1-3919-4BBA-A934-251F90EA0049}" destId="{B01BC79A-605B-42E1-A28D-0C8E9CB59957}" srcOrd="2" destOrd="0" presId="urn:microsoft.com/office/officeart/2005/8/layout/lProcess1"/>
    <dgm:cxn modelId="{FABA260C-5DDF-4EEA-A8C8-22DEF8E1900F}" type="presParOf" srcId="{119E0FE1-3919-4BBA-A934-251F90EA0049}" destId="{D4F3E914-E784-4B4E-8E73-4D6BFD53302C}" srcOrd="3" destOrd="0" presId="urn:microsoft.com/office/officeart/2005/8/layout/lProcess1"/>
    <dgm:cxn modelId="{2D37B9F2-1044-454A-A58A-5D7E15757ADF}" type="presParOf" srcId="{119E0FE1-3919-4BBA-A934-251F90EA0049}" destId="{92B9B985-5C35-43F8-A296-2C9A06682A5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930B0F-2074-4F90-84C7-4B38412CC8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678B606-E024-46E6-832E-D544808F796C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we throw money from Helicopter?  No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26E8F7-6CFD-4042-A09D-9A94A2B38C62}" type="parTrans" cxnId="{ED1FBF8F-CC00-4C52-9FB8-3C05B937F3C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949DCC-576A-4535-B679-D91BC6DD29EB}" type="sibTrans" cxnId="{ED1FBF8F-CC00-4C52-9FB8-3C05B937F3C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BBD16D-8266-47E8-9FD4-17FCC6131FA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RGSLLY: Demand pull Inflation. </a:t>
          </a:r>
          <a:b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(2-6%) + OPEC Cuts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1D9252-CBC8-4C21-8903-EAE7CA5D97FD}" type="parTrans" cxnId="{37C66F66-C9D5-417F-8A41-3AECB827CAF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274250-7F3D-433D-B7BF-48F0C1E20D82}" type="sibTrans" cxnId="{37C66F66-C9D5-417F-8A41-3AECB827CAF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6B22F65-9B1D-4A5E-9BB2-DDA553D0A01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Demonetization: growth rate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▼ </a:t>
          </a:r>
          <a:b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</a:b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or to give “UBI”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47CB49-82E6-42EF-949E-CF314FD9F593}" type="parTrans" cxnId="{7C6694A0-9CD3-467C-BBD2-44227085E6E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8B2368-3E50-4FC0-ABCA-0891D3E13376}" type="sibTrans" cxnId="{7C6694A0-9CD3-467C-BBD2-44227085E6E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C6EB4B-3917-4E5F-87EB-36E5BE1C8D26}" type="pres">
      <dgm:prSet presAssocID="{74930B0F-2074-4F90-84C7-4B38412CC8DA}" presName="Name0" presStyleCnt="0">
        <dgm:presLayoutVars>
          <dgm:dir/>
          <dgm:resizeHandles val="exact"/>
        </dgm:presLayoutVars>
      </dgm:prSet>
      <dgm:spPr/>
    </dgm:pt>
    <dgm:pt modelId="{EB1F886A-16A1-4530-9238-F529BB3E1100}" type="pres">
      <dgm:prSet presAssocID="{76B22F65-9B1D-4A5E-9BB2-DDA553D0A01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EFFDA-CE17-47EE-919D-E3566D7943C4}" type="pres">
      <dgm:prSet presAssocID="{A58B2368-3E50-4FC0-ABCA-0891D3E1337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F930193-CAE5-4D68-8AED-EC5995A77381}" type="pres">
      <dgm:prSet presAssocID="{A58B2368-3E50-4FC0-ABCA-0891D3E1337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A96F9A9-AECA-41F0-84A0-09F1521AD026}" type="pres">
      <dgm:prSet presAssocID="{7678B606-E024-46E6-832E-D544808F796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CB6FA-E9DF-4F12-A8F7-9258FD4707E8}" type="pres">
      <dgm:prSet presAssocID="{A7949DCC-576A-4535-B679-D91BC6DD29EB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3F6E971-B66E-48D3-B406-FD9F241861E3}" type="pres">
      <dgm:prSet presAssocID="{A7949DCC-576A-4535-B679-D91BC6DD29EB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FBD9B92-79DE-41FA-B2B6-CFE4C4E0F400}" type="pres">
      <dgm:prSet presAssocID="{5CBBD16D-8266-47E8-9FD4-17FCC6131FA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5F5899-6E56-4B63-ADCC-390BB7E1714E}" type="presOf" srcId="{A7949DCC-576A-4535-B679-D91BC6DD29EB}" destId="{53F6E971-B66E-48D3-B406-FD9F241861E3}" srcOrd="1" destOrd="0" presId="urn:microsoft.com/office/officeart/2005/8/layout/process1"/>
    <dgm:cxn modelId="{ED1FBF8F-CC00-4C52-9FB8-3C05B937F3CF}" srcId="{74930B0F-2074-4F90-84C7-4B38412CC8DA}" destId="{7678B606-E024-46E6-832E-D544808F796C}" srcOrd="1" destOrd="0" parTransId="{E126E8F7-6CFD-4042-A09D-9A94A2B38C62}" sibTransId="{A7949DCC-576A-4535-B679-D91BC6DD29EB}"/>
    <dgm:cxn modelId="{7C6694A0-9CD3-467C-BBD2-44227085E6EB}" srcId="{74930B0F-2074-4F90-84C7-4B38412CC8DA}" destId="{76B22F65-9B1D-4A5E-9BB2-DDA553D0A015}" srcOrd="0" destOrd="0" parTransId="{BF47CB49-82E6-42EF-949E-CF314FD9F593}" sibTransId="{A58B2368-3E50-4FC0-ABCA-0891D3E13376}"/>
    <dgm:cxn modelId="{10B70A75-BC60-49F7-8BA1-2C2CBE937E30}" type="presOf" srcId="{76B22F65-9B1D-4A5E-9BB2-DDA553D0A015}" destId="{EB1F886A-16A1-4530-9238-F529BB3E1100}" srcOrd="0" destOrd="0" presId="urn:microsoft.com/office/officeart/2005/8/layout/process1"/>
    <dgm:cxn modelId="{7484B04E-7874-4CD8-8E02-B91DEBB6E565}" type="presOf" srcId="{7678B606-E024-46E6-832E-D544808F796C}" destId="{3A96F9A9-AECA-41F0-84A0-09F1521AD026}" srcOrd="0" destOrd="0" presId="urn:microsoft.com/office/officeart/2005/8/layout/process1"/>
    <dgm:cxn modelId="{974A1A20-2E67-466C-BEE6-C21194AD3182}" type="presOf" srcId="{A58B2368-3E50-4FC0-ABCA-0891D3E13376}" destId="{194EFFDA-CE17-47EE-919D-E3566D7943C4}" srcOrd="0" destOrd="0" presId="urn:microsoft.com/office/officeart/2005/8/layout/process1"/>
    <dgm:cxn modelId="{37C66F66-C9D5-417F-8A41-3AECB827CAF9}" srcId="{74930B0F-2074-4F90-84C7-4B38412CC8DA}" destId="{5CBBD16D-8266-47E8-9FD4-17FCC6131FA4}" srcOrd="2" destOrd="0" parTransId="{8B1D9252-CBC8-4C21-8903-EAE7CA5D97FD}" sibTransId="{EB274250-7F3D-433D-B7BF-48F0C1E20D82}"/>
    <dgm:cxn modelId="{3939DAFE-1D6C-4A47-B956-3826719C2DC1}" type="presOf" srcId="{74930B0F-2074-4F90-84C7-4B38412CC8DA}" destId="{70C6EB4B-3917-4E5F-87EB-36E5BE1C8D26}" srcOrd="0" destOrd="0" presId="urn:microsoft.com/office/officeart/2005/8/layout/process1"/>
    <dgm:cxn modelId="{2294C535-EEA8-4EB1-8AB9-262DDBC60F21}" type="presOf" srcId="{5CBBD16D-8266-47E8-9FD4-17FCC6131FA4}" destId="{1FBD9B92-79DE-41FA-B2B6-CFE4C4E0F400}" srcOrd="0" destOrd="0" presId="urn:microsoft.com/office/officeart/2005/8/layout/process1"/>
    <dgm:cxn modelId="{41AF05A3-6367-4116-B8A7-EF4DFA799F31}" type="presOf" srcId="{A58B2368-3E50-4FC0-ABCA-0891D3E13376}" destId="{AF930193-CAE5-4D68-8AED-EC5995A77381}" srcOrd="1" destOrd="0" presId="urn:microsoft.com/office/officeart/2005/8/layout/process1"/>
    <dgm:cxn modelId="{2004C1E5-93B1-4AE0-9C77-C0D5495FF68D}" type="presOf" srcId="{A7949DCC-576A-4535-B679-D91BC6DD29EB}" destId="{677CB6FA-E9DF-4F12-A8F7-9258FD4707E8}" srcOrd="0" destOrd="0" presId="urn:microsoft.com/office/officeart/2005/8/layout/process1"/>
    <dgm:cxn modelId="{9D7E5F23-14F2-46DB-8A97-3BD35E6A121B}" type="presParOf" srcId="{70C6EB4B-3917-4E5F-87EB-36E5BE1C8D26}" destId="{EB1F886A-16A1-4530-9238-F529BB3E1100}" srcOrd="0" destOrd="0" presId="urn:microsoft.com/office/officeart/2005/8/layout/process1"/>
    <dgm:cxn modelId="{9E7B2CE4-0A80-4373-BF14-1B5DC12C81AC}" type="presParOf" srcId="{70C6EB4B-3917-4E5F-87EB-36E5BE1C8D26}" destId="{194EFFDA-CE17-47EE-919D-E3566D7943C4}" srcOrd="1" destOrd="0" presId="urn:microsoft.com/office/officeart/2005/8/layout/process1"/>
    <dgm:cxn modelId="{73E801EF-EE50-43C3-BED6-9AB48C82DD7F}" type="presParOf" srcId="{194EFFDA-CE17-47EE-919D-E3566D7943C4}" destId="{AF930193-CAE5-4D68-8AED-EC5995A77381}" srcOrd="0" destOrd="0" presId="urn:microsoft.com/office/officeart/2005/8/layout/process1"/>
    <dgm:cxn modelId="{45227CD4-201C-44A3-B31F-A5F26DDD7F7B}" type="presParOf" srcId="{70C6EB4B-3917-4E5F-87EB-36E5BE1C8D26}" destId="{3A96F9A9-AECA-41F0-84A0-09F1521AD026}" srcOrd="2" destOrd="0" presId="urn:microsoft.com/office/officeart/2005/8/layout/process1"/>
    <dgm:cxn modelId="{3B8CE757-DDAA-4D2B-BAE5-B15795C6A6C0}" type="presParOf" srcId="{70C6EB4B-3917-4E5F-87EB-36E5BE1C8D26}" destId="{677CB6FA-E9DF-4F12-A8F7-9258FD4707E8}" srcOrd="3" destOrd="0" presId="urn:microsoft.com/office/officeart/2005/8/layout/process1"/>
    <dgm:cxn modelId="{4414A7EE-449C-4703-822E-4749E3147DD2}" type="presParOf" srcId="{677CB6FA-E9DF-4F12-A8F7-9258FD4707E8}" destId="{53F6E971-B66E-48D3-B406-FD9F241861E3}" srcOrd="0" destOrd="0" presId="urn:microsoft.com/office/officeart/2005/8/layout/process1"/>
    <dgm:cxn modelId="{1A10E31E-A2EB-4B1E-80FE-4AC4B487EB79}" type="presParOf" srcId="{70C6EB4B-3917-4E5F-87EB-36E5BE1C8D26}" destId="{1FBD9B92-79DE-41FA-B2B6-CFE4C4E0F40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E5022D4-74CC-4B4B-9267-2E78D832125C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67F752-203A-4692-A04F-7C71A1A005B8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~Zero “Repo Rate”</a:t>
          </a:r>
          <a:endParaRPr lang="en-US" dirty="0"/>
        </a:p>
      </dgm:t>
    </dgm:pt>
    <dgm:pt modelId="{B669B363-9A4C-4BCC-BA58-DE482FE6FE67}" type="parTrans" cxnId="{621268B6-E2E5-4294-B45F-F32AE737EA8F}">
      <dgm:prSet/>
      <dgm:spPr/>
      <dgm:t>
        <a:bodyPr/>
        <a:lstStyle/>
        <a:p>
          <a:endParaRPr lang="en-US"/>
        </a:p>
      </dgm:t>
    </dgm:pt>
    <dgm:pt modelId="{B127AC46-960A-4681-ADE6-D4CF6D21BE62}" type="sibTrans" cxnId="{621268B6-E2E5-4294-B45F-F32AE737EA8F}">
      <dgm:prSet/>
      <dgm:spPr/>
      <dgm:t>
        <a:bodyPr/>
        <a:lstStyle/>
        <a:p>
          <a:endParaRPr lang="en-US"/>
        </a:p>
      </dgm:t>
    </dgm:pt>
    <dgm:pt modelId="{FBB65E76-6C37-4824-8046-BAB5DC61D3F7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-ve Interest on Deposit @Central Bank</a:t>
          </a:r>
          <a:endParaRPr lang="en-US" dirty="0"/>
        </a:p>
      </dgm:t>
    </dgm:pt>
    <dgm:pt modelId="{D515494E-6F6E-45EE-8454-3D093727B18D}" type="parTrans" cxnId="{5EB21485-8F37-447C-A808-388B16560621}">
      <dgm:prSet/>
      <dgm:spPr/>
      <dgm:t>
        <a:bodyPr/>
        <a:lstStyle/>
        <a:p>
          <a:endParaRPr lang="en-US"/>
        </a:p>
      </dgm:t>
    </dgm:pt>
    <dgm:pt modelId="{D1183072-AFE2-4794-BD3B-DE1ACA793B4E}" type="sibTrans" cxnId="{5EB21485-8F37-447C-A808-388B16560621}">
      <dgm:prSet/>
      <dgm:spPr/>
      <dgm:t>
        <a:bodyPr/>
        <a:lstStyle/>
        <a:p>
          <a:endParaRPr lang="en-US"/>
        </a:p>
      </dgm:t>
    </dgm:pt>
    <dgm:pt modelId="{7E8E9D82-E236-4C11-826E-67B6818E5446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Commercial Banks forced to “Lend”</a:t>
          </a:r>
          <a:endParaRPr lang="en-US" dirty="0"/>
        </a:p>
      </dgm:t>
    </dgm:pt>
    <dgm:pt modelId="{6D84BD7C-FB25-45BB-A97D-93E627B75446}" type="parTrans" cxnId="{DD937989-4155-4B3C-B2C0-4A4BAC3B3E21}">
      <dgm:prSet/>
      <dgm:spPr/>
      <dgm:t>
        <a:bodyPr/>
        <a:lstStyle/>
        <a:p>
          <a:endParaRPr lang="en-US"/>
        </a:p>
      </dgm:t>
    </dgm:pt>
    <dgm:pt modelId="{52845A6D-BC6A-487C-BE59-8878EBC34854}" type="sibTrans" cxnId="{DD937989-4155-4B3C-B2C0-4A4BAC3B3E21}">
      <dgm:prSet/>
      <dgm:spPr/>
      <dgm:t>
        <a:bodyPr/>
        <a:lstStyle/>
        <a:p>
          <a:endParaRPr lang="en-US"/>
        </a:p>
      </dgm:t>
    </dgm:pt>
    <dgm:pt modelId="{1DD747AA-DE1F-494D-AF3F-2A7AC3CC7D8B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Cheaper consumer credit</a:t>
          </a:r>
          <a:endParaRPr lang="en-US" dirty="0"/>
        </a:p>
      </dgm:t>
    </dgm:pt>
    <dgm:pt modelId="{9EFB916C-A78F-43F4-99B0-7F78683F57B6}" type="parTrans" cxnId="{5DB7D066-4F23-4595-989C-42FDC7129008}">
      <dgm:prSet/>
      <dgm:spPr/>
      <dgm:t>
        <a:bodyPr/>
        <a:lstStyle/>
        <a:p>
          <a:endParaRPr lang="en-US"/>
        </a:p>
      </dgm:t>
    </dgm:pt>
    <dgm:pt modelId="{CD491861-D93B-4386-8D23-A0CB45585EAB}" type="sibTrans" cxnId="{5DB7D066-4F23-4595-989C-42FDC7129008}">
      <dgm:prSet/>
      <dgm:spPr/>
      <dgm:t>
        <a:bodyPr/>
        <a:lstStyle/>
        <a:p>
          <a:endParaRPr lang="en-US"/>
        </a:p>
      </dgm:t>
    </dgm:pt>
    <dgm:pt modelId="{6095F8F9-03F7-4A57-855C-867FAD245135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Demand-&gt; Deflation, </a:t>
          </a:r>
          <a:r>
            <a:rPr lang="en-US" dirty="0" err="1" smtClean="0"/>
            <a:t>slowdown..x</a:t>
          </a:r>
          <a:endParaRPr lang="en-US" dirty="0"/>
        </a:p>
      </dgm:t>
    </dgm:pt>
    <dgm:pt modelId="{3770D495-6256-4432-A554-AB19A0A9EEA5}" type="parTrans" cxnId="{D6959C61-CA85-48C7-AF05-434A8AD9DEB3}">
      <dgm:prSet/>
      <dgm:spPr/>
      <dgm:t>
        <a:bodyPr/>
        <a:lstStyle/>
        <a:p>
          <a:endParaRPr lang="en-US"/>
        </a:p>
      </dgm:t>
    </dgm:pt>
    <dgm:pt modelId="{964FAC72-278A-4D7A-A439-F763A0B68EE3}" type="sibTrans" cxnId="{D6959C61-CA85-48C7-AF05-434A8AD9DEB3}">
      <dgm:prSet/>
      <dgm:spPr/>
      <dgm:t>
        <a:bodyPr/>
        <a:lstStyle/>
        <a:p>
          <a:endParaRPr lang="en-US"/>
        </a:p>
      </dgm:t>
    </dgm:pt>
    <dgm:pt modelId="{8B69386A-440E-49F5-BA23-EE9B2AA22309}" type="pres">
      <dgm:prSet presAssocID="{5E5022D4-74CC-4B4B-9267-2E78D832125C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B7D2E4-CC43-4AFB-8894-E0AB8D43399D}" type="pres">
      <dgm:prSet presAssocID="{5E5022D4-74CC-4B4B-9267-2E78D832125C}" presName="arrow" presStyleLbl="bgShp" presStyleIdx="0" presStyleCnt="1"/>
      <dgm:spPr/>
    </dgm:pt>
    <dgm:pt modelId="{87838919-C154-4FE8-AD50-66176BB077D9}" type="pres">
      <dgm:prSet presAssocID="{5E5022D4-74CC-4B4B-9267-2E78D832125C}" presName="arrowDiagram5" presStyleCnt="0"/>
      <dgm:spPr/>
    </dgm:pt>
    <dgm:pt modelId="{C2A5F2AD-1998-47EF-90C1-783AB94AF288}" type="pres">
      <dgm:prSet presAssocID="{D167F752-203A-4692-A04F-7C71A1A005B8}" presName="bullet5a" presStyleLbl="node1" presStyleIdx="0" presStyleCnt="5"/>
      <dgm:spPr/>
    </dgm:pt>
    <dgm:pt modelId="{FFED8996-059E-4360-BA01-384E6E295B24}" type="pres">
      <dgm:prSet presAssocID="{D167F752-203A-4692-A04F-7C71A1A005B8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E299BE-2E6E-4BAE-940B-C9468D277FE0}" type="pres">
      <dgm:prSet presAssocID="{FBB65E76-6C37-4824-8046-BAB5DC61D3F7}" presName="bullet5b" presStyleLbl="node1" presStyleIdx="1" presStyleCnt="5"/>
      <dgm:spPr/>
    </dgm:pt>
    <dgm:pt modelId="{D0462677-97BE-46B0-B753-9E08F81FDA92}" type="pres">
      <dgm:prSet presAssocID="{FBB65E76-6C37-4824-8046-BAB5DC61D3F7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EFA9C-07E2-496E-8DCD-F00D20DA01C2}" type="pres">
      <dgm:prSet presAssocID="{7E8E9D82-E236-4C11-826E-67B6818E5446}" presName="bullet5c" presStyleLbl="node1" presStyleIdx="2" presStyleCnt="5"/>
      <dgm:spPr/>
    </dgm:pt>
    <dgm:pt modelId="{3C02E103-B404-4EFB-8CA9-8BB6C1BC236F}" type="pres">
      <dgm:prSet presAssocID="{7E8E9D82-E236-4C11-826E-67B6818E5446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DDA3B-B90B-4881-B242-7A69D7A0F17A}" type="pres">
      <dgm:prSet presAssocID="{1DD747AA-DE1F-494D-AF3F-2A7AC3CC7D8B}" presName="bullet5d" presStyleLbl="node1" presStyleIdx="3" presStyleCnt="5"/>
      <dgm:spPr/>
    </dgm:pt>
    <dgm:pt modelId="{B2D34A97-3980-4929-BF82-C2480B63B519}" type="pres">
      <dgm:prSet presAssocID="{1DD747AA-DE1F-494D-AF3F-2A7AC3CC7D8B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CF9C4-78F3-4CD7-95C4-866550A79068}" type="pres">
      <dgm:prSet presAssocID="{6095F8F9-03F7-4A57-855C-867FAD245135}" presName="bullet5e" presStyleLbl="node1" presStyleIdx="4" presStyleCnt="5"/>
      <dgm:spPr/>
    </dgm:pt>
    <dgm:pt modelId="{0FD92FBD-CED5-467B-B6D3-29E49C9CC2A8}" type="pres">
      <dgm:prSet presAssocID="{6095F8F9-03F7-4A57-855C-867FAD245135}" presName="textBox5e" presStyleLbl="revTx" presStyleIdx="4" presStyleCnt="5" custScaleX="1306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959C61-CA85-48C7-AF05-434A8AD9DEB3}" srcId="{5E5022D4-74CC-4B4B-9267-2E78D832125C}" destId="{6095F8F9-03F7-4A57-855C-867FAD245135}" srcOrd="4" destOrd="0" parTransId="{3770D495-6256-4432-A554-AB19A0A9EEA5}" sibTransId="{964FAC72-278A-4D7A-A439-F763A0B68EE3}"/>
    <dgm:cxn modelId="{DD937989-4155-4B3C-B2C0-4A4BAC3B3E21}" srcId="{5E5022D4-74CC-4B4B-9267-2E78D832125C}" destId="{7E8E9D82-E236-4C11-826E-67B6818E5446}" srcOrd="2" destOrd="0" parTransId="{6D84BD7C-FB25-45BB-A97D-93E627B75446}" sibTransId="{52845A6D-BC6A-487C-BE59-8878EBC34854}"/>
    <dgm:cxn modelId="{F8628208-3B07-4C56-BD47-32C0658BBC17}" type="presOf" srcId="{6095F8F9-03F7-4A57-855C-867FAD245135}" destId="{0FD92FBD-CED5-467B-B6D3-29E49C9CC2A8}" srcOrd="0" destOrd="0" presId="urn:microsoft.com/office/officeart/2005/8/layout/arrow2"/>
    <dgm:cxn modelId="{5EB21485-8F37-447C-A808-388B16560621}" srcId="{5E5022D4-74CC-4B4B-9267-2E78D832125C}" destId="{FBB65E76-6C37-4824-8046-BAB5DC61D3F7}" srcOrd="1" destOrd="0" parTransId="{D515494E-6F6E-45EE-8454-3D093727B18D}" sibTransId="{D1183072-AFE2-4794-BD3B-DE1ACA793B4E}"/>
    <dgm:cxn modelId="{A0E71498-DB38-479A-9248-ABCD0D1F8B88}" type="presOf" srcId="{7E8E9D82-E236-4C11-826E-67B6818E5446}" destId="{3C02E103-B404-4EFB-8CA9-8BB6C1BC236F}" srcOrd="0" destOrd="0" presId="urn:microsoft.com/office/officeart/2005/8/layout/arrow2"/>
    <dgm:cxn modelId="{F8CD94BB-66F3-4225-8B53-67AC9652DB4C}" type="presOf" srcId="{D167F752-203A-4692-A04F-7C71A1A005B8}" destId="{FFED8996-059E-4360-BA01-384E6E295B24}" srcOrd="0" destOrd="0" presId="urn:microsoft.com/office/officeart/2005/8/layout/arrow2"/>
    <dgm:cxn modelId="{5DB7D066-4F23-4595-989C-42FDC7129008}" srcId="{5E5022D4-74CC-4B4B-9267-2E78D832125C}" destId="{1DD747AA-DE1F-494D-AF3F-2A7AC3CC7D8B}" srcOrd="3" destOrd="0" parTransId="{9EFB916C-A78F-43F4-99B0-7F78683F57B6}" sibTransId="{CD491861-D93B-4386-8D23-A0CB45585EAB}"/>
    <dgm:cxn modelId="{589FE03F-453F-4B6D-ABF8-CAB8E6855A73}" type="presOf" srcId="{FBB65E76-6C37-4824-8046-BAB5DC61D3F7}" destId="{D0462677-97BE-46B0-B753-9E08F81FDA92}" srcOrd="0" destOrd="0" presId="urn:microsoft.com/office/officeart/2005/8/layout/arrow2"/>
    <dgm:cxn modelId="{0EF4A99B-7180-40A4-94B2-D75DF52CCB91}" type="presOf" srcId="{5E5022D4-74CC-4B4B-9267-2E78D832125C}" destId="{8B69386A-440E-49F5-BA23-EE9B2AA22309}" srcOrd="0" destOrd="0" presId="urn:microsoft.com/office/officeart/2005/8/layout/arrow2"/>
    <dgm:cxn modelId="{621268B6-E2E5-4294-B45F-F32AE737EA8F}" srcId="{5E5022D4-74CC-4B4B-9267-2E78D832125C}" destId="{D167F752-203A-4692-A04F-7C71A1A005B8}" srcOrd="0" destOrd="0" parTransId="{B669B363-9A4C-4BCC-BA58-DE482FE6FE67}" sibTransId="{B127AC46-960A-4681-ADE6-D4CF6D21BE62}"/>
    <dgm:cxn modelId="{5AF86941-32A5-4F49-A47F-5AB0A880805D}" type="presOf" srcId="{1DD747AA-DE1F-494D-AF3F-2A7AC3CC7D8B}" destId="{B2D34A97-3980-4929-BF82-C2480B63B519}" srcOrd="0" destOrd="0" presId="urn:microsoft.com/office/officeart/2005/8/layout/arrow2"/>
    <dgm:cxn modelId="{517C620B-988D-49E3-B287-99763DBD0009}" type="presParOf" srcId="{8B69386A-440E-49F5-BA23-EE9B2AA22309}" destId="{94B7D2E4-CC43-4AFB-8894-E0AB8D43399D}" srcOrd="0" destOrd="0" presId="urn:microsoft.com/office/officeart/2005/8/layout/arrow2"/>
    <dgm:cxn modelId="{8820CC20-3636-454E-9F1C-58B220FAB977}" type="presParOf" srcId="{8B69386A-440E-49F5-BA23-EE9B2AA22309}" destId="{87838919-C154-4FE8-AD50-66176BB077D9}" srcOrd="1" destOrd="0" presId="urn:microsoft.com/office/officeart/2005/8/layout/arrow2"/>
    <dgm:cxn modelId="{EE1FE599-0892-4610-8A0B-090C448CA6C1}" type="presParOf" srcId="{87838919-C154-4FE8-AD50-66176BB077D9}" destId="{C2A5F2AD-1998-47EF-90C1-783AB94AF288}" srcOrd="0" destOrd="0" presId="urn:microsoft.com/office/officeart/2005/8/layout/arrow2"/>
    <dgm:cxn modelId="{2532F85D-46E0-4F83-B2EB-F43A2AE2D024}" type="presParOf" srcId="{87838919-C154-4FE8-AD50-66176BB077D9}" destId="{FFED8996-059E-4360-BA01-384E6E295B24}" srcOrd="1" destOrd="0" presId="urn:microsoft.com/office/officeart/2005/8/layout/arrow2"/>
    <dgm:cxn modelId="{24351F32-47B2-4960-9B82-C65707A6F3A2}" type="presParOf" srcId="{87838919-C154-4FE8-AD50-66176BB077D9}" destId="{DBE299BE-2E6E-4BAE-940B-C9468D277FE0}" srcOrd="2" destOrd="0" presId="urn:microsoft.com/office/officeart/2005/8/layout/arrow2"/>
    <dgm:cxn modelId="{CCD6CA31-1E3E-4357-A9F6-4D8329F13602}" type="presParOf" srcId="{87838919-C154-4FE8-AD50-66176BB077D9}" destId="{D0462677-97BE-46B0-B753-9E08F81FDA92}" srcOrd="3" destOrd="0" presId="urn:microsoft.com/office/officeart/2005/8/layout/arrow2"/>
    <dgm:cxn modelId="{B552FA88-E559-4131-ABF5-C7CE778C68BD}" type="presParOf" srcId="{87838919-C154-4FE8-AD50-66176BB077D9}" destId="{9D5EFA9C-07E2-496E-8DCD-F00D20DA01C2}" srcOrd="4" destOrd="0" presId="urn:microsoft.com/office/officeart/2005/8/layout/arrow2"/>
    <dgm:cxn modelId="{287E7142-E109-49A0-BED7-A020A4E38C94}" type="presParOf" srcId="{87838919-C154-4FE8-AD50-66176BB077D9}" destId="{3C02E103-B404-4EFB-8CA9-8BB6C1BC236F}" srcOrd="5" destOrd="0" presId="urn:microsoft.com/office/officeart/2005/8/layout/arrow2"/>
    <dgm:cxn modelId="{9534933E-2878-4FD7-8CAE-2EB5BB2B7F4B}" type="presParOf" srcId="{87838919-C154-4FE8-AD50-66176BB077D9}" destId="{C30DDA3B-B90B-4881-B242-7A69D7A0F17A}" srcOrd="6" destOrd="0" presId="urn:microsoft.com/office/officeart/2005/8/layout/arrow2"/>
    <dgm:cxn modelId="{B0F0F6C7-65F9-4A7B-87F0-EB485A588621}" type="presParOf" srcId="{87838919-C154-4FE8-AD50-66176BB077D9}" destId="{B2D34A97-3980-4929-BF82-C2480B63B519}" srcOrd="7" destOrd="0" presId="urn:microsoft.com/office/officeart/2005/8/layout/arrow2"/>
    <dgm:cxn modelId="{8C25DAF9-3DE4-448E-8F22-5E9FA4C1EA79}" type="presParOf" srcId="{87838919-C154-4FE8-AD50-66176BB077D9}" destId="{061CF9C4-78F3-4CD7-95C4-866550A79068}" srcOrd="8" destOrd="0" presId="urn:microsoft.com/office/officeart/2005/8/layout/arrow2"/>
    <dgm:cxn modelId="{F08EF55D-18DC-4581-9A76-11008D6B9D68}" type="presParOf" srcId="{87838919-C154-4FE8-AD50-66176BB077D9}" destId="{0FD92FBD-CED5-467B-B6D3-29E49C9CC2A8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E0010B5-474D-464E-84D0-BBB7184E9D74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A181C3-8EB3-4B6F-A526-CAB5D0FE8CD2}">
      <dgm:prSet phldrT="[Text]"/>
      <dgm:spPr/>
      <dgm:t>
        <a:bodyPr/>
        <a:lstStyle/>
        <a:p>
          <a:r>
            <a:rPr lang="en-US" smtClean="0"/>
            <a:t>AE</a:t>
          </a:r>
          <a:endParaRPr lang="en-US"/>
        </a:p>
      </dgm:t>
    </dgm:pt>
    <dgm:pt modelId="{3278795F-0C45-4B1E-8D15-79DB94319CA5}" type="parTrans" cxnId="{0F73FEFB-0536-4C36-8F5E-C0F150EBBABF}">
      <dgm:prSet/>
      <dgm:spPr/>
      <dgm:t>
        <a:bodyPr/>
        <a:lstStyle/>
        <a:p>
          <a:endParaRPr lang="en-US"/>
        </a:p>
      </dgm:t>
    </dgm:pt>
    <dgm:pt modelId="{FF0CF3AB-82FA-4951-8822-A4E92E2011A3}" type="sibTrans" cxnId="{0F73FEFB-0536-4C36-8F5E-C0F150EBBABF}">
      <dgm:prSet/>
      <dgm:spPr/>
      <dgm:t>
        <a:bodyPr/>
        <a:lstStyle/>
        <a:p>
          <a:endParaRPr lang="en-US"/>
        </a:p>
      </dgm:t>
    </dgm:pt>
    <dgm:pt modelId="{D3FEFFD0-289E-443C-803D-E639C5F68BF5}">
      <dgm:prSet/>
      <dgm:spPr/>
      <dgm:t>
        <a:bodyPr/>
        <a:lstStyle/>
        <a:p>
          <a:r>
            <a:rPr lang="en-US" dirty="0" smtClean="0"/>
            <a:t>Counter cyclic: Fiscal Activism, stimulus</a:t>
          </a:r>
          <a:endParaRPr lang="en-US" dirty="0"/>
        </a:p>
      </dgm:t>
    </dgm:pt>
    <dgm:pt modelId="{0396979B-CBF2-494B-B2A7-C83421B01CB2}" type="parTrans" cxnId="{0C366CDC-D78C-46A8-943C-61E14727BCFB}">
      <dgm:prSet/>
      <dgm:spPr/>
      <dgm:t>
        <a:bodyPr/>
        <a:lstStyle/>
        <a:p>
          <a:endParaRPr lang="en-US"/>
        </a:p>
      </dgm:t>
    </dgm:pt>
    <dgm:pt modelId="{83AD3FB4-75C6-498B-8640-896DDB6F8C95}" type="sibTrans" cxnId="{0C366CDC-D78C-46A8-943C-61E14727BCFB}">
      <dgm:prSet/>
      <dgm:spPr/>
      <dgm:t>
        <a:bodyPr/>
        <a:lstStyle/>
        <a:p>
          <a:endParaRPr lang="en-US"/>
        </a:p>
      </dgm:t>
    </dgm:pt>
    <dgm:pt modelId="{C5AB1940-3D7A-4099-9A58-FF5B1DFB3625}">
      <dgm:prSet/>
      <dgm:spPr/>
      <dgm:t>
        <a:bodyPr/>
        <a:lstStyle/>
        <a:p>
          <a:r>
            <a:rPr lang="en-US" dirty="0" smtClean="0"/>
            <a:t>Near Zero interest monetary policy, helicopter money, QE</a:t>
          </a:r>
          <a:endParaRPr lang="en-US" dirty="0"/>
        </a:p>
      </dgm:t>
    </dgm:pt>
    <dgm:pt modelId="{305DF277-4CAB-4FA9-AB90-798C38527842}" type="parTrans" cxnId="{6A5F89E6-AA52-4133-9F0E-D399167A4CF0}">
      <dgm:prSet/>
      <dgm:spPr/>
      <dgm:t>
        <a:bodyPr/>
        <a:lstStyle/>
        <a:p>
          <a:endParaRPr lang="en-US"/>
        </a:p>
      </dgm:t>
    </dgm:pt>
    <dgm:pt modelId="{BA369D8D-A43D-4A9F-9A0B-F9C61EDB2540}" type="sibTrans" cxnId="{6A5F89E6-AA52-4133-9F0E-D399167A4CF0}">
      <dgm:prSet/>
      <dgm:spPr/>
      <dgm:t>
        <a:bodyPr/>
        <a:lstStyle/>
        <a:p>
          <a:endParaRPr lang="en-US"/>
        </a:p>
      </dgm:t>
    </dgm:pt>
    <dgm:pt modelId="{F8B4D2FB-9F0C-4E90-90B5-B050A9B9CA9C}">
      <dgm:prSet/>
      <dgm:spPr/>
      <dgm:t>
        <a:bodyPr/>
        <a:lstStyle/>
        <a:p>
          <a:r>
            <a:rPr lang="en-US" dirty="0" smtClean="0"/>
            <a:t>India</a:t>
          </a:r>
          <a:endParaRPr lang="en-US" dirty="0"/>
        </a:p>
      </dgm:t>
    </dgm:pt>
    <dgm:pt modelId="{3A53FD95-F591-4F68-BAF1-97A541629260}" type="parTrans" cxnId="{63C46270-20A5-47F0-B145-9F934BA336F1}">
      <dgm:prSet/>
      <dgm:spPr/>
      <dgm:t>
        <a:bodyPr/>
        <a:lstStyle/>
        <a:p>
          <a:endParaRPr lang="en-US"/>
        </a:p>
      </dgm:t>
    </dgm:pt>
    <dgm:pt modelId="{8688A8C4-BA85-4AF8-B06F-1051BBDD33EA}" type="sibTrans" cxnId="{63C46270-20A5-47F0-B145-9F934BA336F1}">
      <dgm:prSet/>
      <dgm:spPr/>
      <dgm:t>
        <a:bodyPr/>
        <a:lstStyle/>
        <a:p>
          <a:endParaRPr lang="en-US"/>
        </a:p>
      </dgm:t>
    </dgm:pt>
    <dgm:pt modelId="{53B3DD79-3384-424C-AA46-7D0C7C25C5D2}">
      <dgm:prSet/>
      <dgm:spPr/>
      <dgm:t>
        <a:bodyPr/>
        <a:lstStyle/>
        <a:p>
          <a:r>
            <a:rPr lang="en-US" dirty="0" smtClean="0"/>
            <a:t>Fiscal prudence : </a:t>
          </a:r>
          <a:r>
            <a:rPr lang="en-US" dirty="0" err="1" smtClean="0"/>
            <a:t>Debt:GDP</a:t>
          </a:r>
          <a:r>
            <a:rPr lang="en-US" dirty="0" smtClean="0"/>
            <a:t>, Primary Deficit is high</a:t>
          </a:r>
          <a:endParaRPr lang="en-US" dirty="0"/>
        </a:p>
      </dgm:t>
    </dgm:pt>
    <dgm:pt modelId="{F30A645B-00D0-4EFE-9D67-452741AD7755}" type="parTrans" cxnId="{2C2D7EF1-8B4F-4106-9EAE-8D599CC88FF2}">
      <dgm:prSet/>
      <dgm:spPr/>
      <dgm:t>
        <a:bodyPr/>
        <a:lstStyle/>
        <a:p>
          <a:endParaRPr lang="en-US"/>
        </a:p>
      </dgm:t>
    </dgm:pt>
    <dgm:pt modelId="{E43243A1-940A-48B3-A0C1-42D2EAE12DD4}" type="sibTrans" cxnId="{2C2D7EF1-8B4F-4106-9EAE-8D599CC88FF2}">
      <dgm:prSet/>
      <dgm:spPr/>
      <dgm:t>
        <a:bodyPr/>
        <a:lstStyle/>
        <a:p>
          <a:endParaRPr lang="en-US"/>
        </a:p>
      </dgm:t>
    </dgm:pt>
    <dgm:pt modelId="{A0B86586-ABB9-466B-8E0B-155301D73FED}">
      <dgm:prSet/>
      <dgm:spPr/>
      <dgm:t>
        <a:bodyPr/>
        <a:lstStyle/>
        <a:p>
          <a:r>
            <a:rPr lang="en-US" dirty="0" smtClean="0"/>
            <a:t>We don’t have “grim” slowdown / deflation. Inflation combating: so can't do.</a:t>
          </a:r>
          <a:endParaRPr lang="en-US" dirty="0"/>
        </a:p>
      </dgm:t>
    </dgm:pt>
    <dgm:pt modelId="{111F1236-1B74-4B10-B505-185C1B55B458}" type="parTrans" cxnId="{31187DA7-EB6F-4D90-A297-4AAF78A6FF4F}">
      <dgm:prSet/>
      <dgm:spPr/>
      <dgm:t>
        <a:bodyPr/>
        <a:lstStyle/>
        <a:p>
          <a:endParaRPr lang="en-US"/>
        </a:p>
      </dgm:t>
    </dgm:pt>
    <dgm:pt modelId="{83E6C63A-ED4A-406C-BC72-9552E0981F77}" type="sibTrans" cxnId="{31187DA7-EB6F-4D90-A297-4AAF78A6FF4F}">
      <dgm:prSet/>
      <dgm:spPr/>
      <dgm:t>
        <a:bodyPr/>
        <a:lstStyle/>
        <a:p>
          <a:endParaRPr lang="en-US"/>
        </a:p>
      </dgm:t>
    </dgm:pt>
    <dgm:pt modelId="{87F247F5-7B48-47B9-8993-F74229AA9C07}" type="pres">
      <dgm:prSet presAssocID="{5E0010B5-474D-464E-84D0-BBB7184E9D7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3F9C7C-E230-4DDD-A198-55D5DA32E30B}" type="pres">
      <dgm:prSet presAssocID="{32A181C3-8EB3-4B6F-A526-CAB5D0FE8CD2}" presName="vertFlow" presStyleCnt="0"/>
      <dgm:spPr/>
    </dgm:pt>
    <dgm:pt modelId="{56567EF8-5355-4359-943B-B5B4F2383496}" type="pres">
      <dgm:prSet presAssocID="{32A181C3-8EB3-4B6F-A526-CAB5D0FE8CD2}" presName="header" presStyleLbl="node1" presStyleIdx="0" presStyleCnt="2"/>
      <dgm:spPr/>
      <dgm:t>
        <a:bodyPr/>
        <a:lstStyle/>
        <a:p>
          <a:endParaRPr lang="en-US"/>
        </a:p>
      </dgm:t>
    </dgm:pt>
    <dgm:pt modelId="{DA850306-976A-4A43-B09E-412E64876E8B}" type="pres">
      <dgm:prSet presAssocID="{0396979B-CBF2-494B-B2A7-C83421B01CB2}" presName="parTrans" presStyleLbl="sibTrans2D1" presStyleIdx="0" presStyleCnt="4"/>
      <dgm:spPr/>
      <dgm:t>
        <a:bodyPr/>
        <a:lstStyle/>
        <a:p>
          <a:endParaRPr lang="en-US"/>
        </a:p>
      </dgm:t>
    </dgm:pt>
    <dgm:pt modelId="{09C46E8F-4F74-498D-A139-0B81985C3F8F}" type="pres">
      <dgm:prSet presAssocID="{D3FEFFD0-289E-443C-803D-E639C5F68BF5}" presName="child" presStyleLbl="alignAccFollowNode1" presStyleIdx="0" presStyleCnt="4" custScaleY="1666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C0660-738E-487C-BCD6-99D11370BD5B}" type="pres">
      <dgm:prSet presAssocID="{83AD3FB4-75C6-498B-8640-896DDB6F8C9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62B56DC5-2F49-4940-9EBF-2E0E19C11C15}" type="pres">
      <dgm:prSet presAssocID="{C5AB1940-3D7A-4099-9A58-FF5B1DFB3625}" presName="child" presStyleLbl="alignAccFollowNode1" presStyleIdx="1" presStyleCnt="4" custScaleY="1666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723643-83CC-4214-A276-8FA0BD64DD05}" type="pres">
      <dgm:prSet presAssocID="{32A181C3-8EB3-4B6F-A526-CAB5D0FE8CD2}" presName="hSp" presStyleCnt="0"/>
      <dgm:spPr/>
    </dgm:pt>
    <dgm:pt modelId="{119E0FE1-3919-4BBA-A934-251F90EA0049}" type="pres">
      <dgm:prSet presAssocID="{F8B4D2FB-9F0C-4E90-90B5-B050A9B9CA9C}" presName="vertFlow" presStyleCnt="0"/>
      <dgm:spPr/>
    </dgm:pt>
    <dgm:pt modelId="{48701C0A-6946-41C4-9FBC-29C5AF4DD8C4}" type="pres">
      <dgm:prSet presAssocID="{F8B4D2FB-9F0C-4E90-90B5-B050A9B9CA9C}" presName="header" presStyleLbl="node1" presStyleIdx="1" presStyleCnt="2"/>
      <dgm:spPr/>
      <dgm:t>
        <a:bodyPr/>
        <a:lstStyle/>
        <a:p>
          <a:endParaRPr lang="en-US"/>
        </a:p>
      </dgm:t>
    </dgm:pt>
    <dgm:pt modelId="{212403D5-C20D-4B23-8DFF-65BBC0B176FC}" type="pres">
      <dgm:prSet presAssocID="{F30A645B-00D0-4EFE-9D67-452741AD7755}" presName="parTrans" presStyleLbl="sibTrans2D1" presStyleIdx="2" presStyleCnt="4"/>
      <dgm:spPr/>
      <dgm:t>
        <a:bodyPr/>
        <a:lstStyle/>
        <a:p>
          <a:endParaRPr lang="en-US"/>
        </a:p>
      </dgm:t>
    </dgm:pt>
    <dgm:pt modelId="{B01BC79A-605B-42E1-A28D-0C8E9CB59957}" type="pres">
      <dgm:prSet presAssocID="{53B3DD79-3384-424C-AA46-7D0C7C25C5D2}" presName="child" presStyleLbl="alignAccFollowNode1" presStyleIdx="2" presStyleCnt="4" custScaleY="1797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3E914-E784-4B4E-8E73-4D6BFD53302C}" type="pres">
      <dgm:prSet presAssocID="{E43243A1-940A-48B3-A0C1-42D2EAE12DD4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B9B985-5C35-43F8-A296-2C9A06682A51}" type="pres">
      <dgm:prSet presAssocID="{A0B86586-ABB9-466B-8E0B-155301D73FED}" presName="child" presStyleLbl="alignAccFollowNode1" presStyleIdx="3" presStyleCnt="4" custScaleY="1437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5F89E6-AA52-4133-9F0E-D399167A4CF0}" srcId="{32A181C3-8EB3-4B6F-A526-CAB5D0FE8CD2}" destId="{C5AB1940-3D7A-4099-9A58-FF5B1DFB3625}" srcOrd="1" destOrd="0" parTransId="{305DF277-4CAB-4FA9-AB90-798C38527842}" sibTransId="{BA369D8D-A43D-4A9F-9A0B-F9C61EDB2540}"/>
    <dgm:cxn modelId="{C429A30E-6ED6-4463-85F8-96E3BD369344}" type="presOf" srcId="{A0B86586-ABB9-466B-8E0B-155301D73FED}" destId="{92B9B985-5C35-43F8-A296-2C9A06682A51}" srcOrd="0" destOrd="0" presId="urn:microsoft.com/office/officeart/2005/8/layout/lProcess1"/>
    <dgm:cxn modelId="{31187DA7-EB6F-4D90-A297-4AAF78A6FF4F}" srcId="{F8B4D2FB-9F0C-4E90-90B5-B050A9B9CA9C}" destId="{A0B86586-ABB9-466B-8E0B-155301D73FED}" srcOrd="1" destOrd="0" parTransId="{111F1236-1B74-4B10-B505-185C1B55B458}" sibTransId="{83E6C63A-ED4A-406C-BC72-9552E0981F77}"/>
    <dgm:cxn modelId="{C2FCA00C-E032-437E-9C31-B3FF8D315464}" type="presOf" srcId="{D3FEFFD0-289E-443C-803D-E639C5F68BF5}" destId="{09C46E8F-4F74-498D-A139-0B81985C3F8F}" srcOrd="0" destOrd="0" presId="urn:microsoft.com/office/officeart/2005/8/layout/lProcess1"/>
    <dgm:cxn modelId="{7EF0E2FE-2DD8-46E9-896B-03BC2CD3AD07}" type="presOf" srcId="{F8B4D2FB-9F0C-4E90-90B5-B050A9B9CA9C}" destId="{48701C0A-6946-41C4-9FBC-29C5AF4DD8C4}" srcOrd="0" destOrd="0" presId="urn:microsoft.com/office/officeart/2005/8/layout/lProcess1"/>
    <dgm:cxn modelId="{B10FE110-933D-4A03-827F-890B43B6F8F5}" type="presOf" srcId="{53B3DD79-3384-424C-AA46-7D0C7C25C5D2}" destId="{B01BC79A-605B-42E1-A28D-0C8E9CB59957}" srcOrd="0" destOrd="0" presId="urn:microsoft.com/office/officeart/2005/8/layout/lProcess1"/>
    <dgm:cxn modelId="{B2278403-DAE3-4651-89C9-1C1C5DE54CB6}" type="presOf" srcId="{0396979B-CBF2-494B-B2A7-C83421B01CB2}" destId="{DA850306-976A-4A43-B09E-412E64876E8B}" srcOrd="0" destOrd="0" presId="urn:microsoft.com/office/officeart/2005/8/layout/lProcess1"/>
    <dgm:cxn modelId="{F759B518-8565-4467-B2AE-3343225EF747}" type="presOf" srcId="{E43243A1-940A-48B3-A0C1-42D2EAE12DD4}" destId="{D4F3E914-E784-4B4E-8E73-4D6BFD53302C}" srcOrd="0" destOrd="0" presId="urn:microsoft.com/office/officeart/2005/8/layout/lProcess1"/>
    <dgm:cxn modelId="{707ED7C8-D869-4DB8-B848-F69EF45F7418}" type="presOf" srcId="{C5AB1940-3D7A-4099-9A58-FF5B1DFB3625}" destId="{62B56DC5-2F49-4940-9EBF-2E0E19C11C15}" srcOrd="0" destOrd="0" presId="urn:microsoft.com/office/officeart/2005/8/layout/lProcess1"/>
    <dgm:cxn modelId="{07396DF7-0D56-4C9E-9E7A-92D2C92826E0}" type="presOf" srcId="{32A181C3-8EB3-4B6F-A526-CAB5D0FE8CD2}" destId="{56567EF8-5355-4359-943B-B5B4F2383496}" srcOrd="0" destOrd="0" presId="urn:microsoft.com/office/officeart/2005/8/layout/lProcess1"/>
    <dgm:cxn modelId="{BDC0F796-F940-4A68-A99A-010B6381F187}" type="presOf" srcId="{83AD3FB4-75C6-498B-8640-896DDB6F8C95}" destId="{976C0660-738E-487C-BCD6-99D11370BD5B}" srcOrd="0" destOrd="0" presId="urn:microsoft.com/office/officeart/2005/8/layout/lProcess1"/>
    <dgm:cxn modelId="{2C2D7EF1-8B4F-4106-9EAE-8D599CC88FF2}" srcId="{F8B4D2FB-9F0C-4E90-90B5-B050A9B9CA9C}" destId="{53B3DD79-3384-424C-AA46-7D0C7C25C5D2}" srcOrd="0" destOrd="0" parTransId="{F30A645B-00D0-4EFE-9D67-452741AD7755}" sibTransId="{E43243A1-940A-48B3-A0C1-42D2EAE12DD4}"/>
    <dgm:cxn modelId="{56B93D3E-E019-4716-82C7-DDBB8591477E}" type="presOf" srcId="{F30A645B-00D0-4EFE-9D67-452741AD7755}" destId="{212403D5-C20D-4B23-8DFF-65BBC0B176FC}" srcOrd="0" destOrd="0" presId="urn:microsoft.com/office/officeart/2005/8/layout/lProcess1"/>
    <dgm:cxn modelId="{63C46270-20A5-47F0-B145-9F934BA336F1}" srcId="{5E0010B5-474D-464E-84D0-BBB7184E9D74}" destId="{F8B4D2FB-9F0C-4E90-90B5-B050A9B9CA9C}" srcOrd="1" destOrd="0" parTransId="{3A53FD95-F591-4F68-BAF1-97A541629260}" sibTransId="{8688A8C4-BA85-4AF8-B06F-1051BBDD33EA}"/>
    <dgm:cxn modelId="{0C366CDC-D78C-46A8-943C-61E14727BCFB}" srcId="{32A181C3-8EB3-4B6F-A526-CAB5D0FE8CD2}" destId="{D3FEFFD0-289E-443C-803D-E639C5F68BF5}" srcOrd="0" destOrd="0" parTransId="{0396979B-CBF2-494B-B2A7-C83421B01CB2}" sibTransId="{83AD3FB4-75C6-498B-8640-896DDB6F8C95}"/>
    <dgm:cxn modelId="{0F73FEFB-0536-4C36-8F5E-C0F150EBBABF}" srcId="{5E0010B5-474D-464E-84D0-BBB7184E9D74}" destId="{32A181C3-8EB3-4B6F-A526-CAB5D0FE8CD2}" srcOrd="0" destOrd="0" parTransId="{3278795F-0C45-4B1E-8D15-79DB94319CA5}" sibTransId="{FF0CF3AB-82FA-4951-8822-A4E92E2011A3}"/>
    <dgm:cxn modelId="{95CE6ABE-1A44-4040-90FF-FFFAF3D62F13}" type="presOf" srcId="{5E0010B5-474D-464E-84D0-BBB7184E9D74}" destId="{87F247F5-7B48-47B9-8993-F74229AA9C07}" srcOrd="0" destOrd="0" presId="urn:microsoft.com/office/officeart/2005/8/layout/lProcess1"/>
    <dgm:cxn modelId="{7D825D5E-267E-4474-B3DD-16301BD1C630}" type="presParOf" srcId="{87F247F5-7B48-47B9-8993-F74229AA9C07}" destId="{C83F9C7C-E230-4DDD-A198-55D5DA32E30B}" srcOrd="0" destOrd="0" presId="urn:microsoft.com/office/officeart/2005/8/layout/lProcess1"/>
    <dgm:cxn modelId="{3620EB86-309D-48EA-8606-16FCFED9881F}" type="presParOf" srcId="{C83F9C7C-E230-4DDD-A198-55D5DA32E30B}" destId="{56567EF8-5355-4359-943B-B5B4F2383496}" srcOrd="0" destOrd="0" presId="urn:microsoft.com/office/officeart/2005/8/layout/lProcess1"/>
    <dgm:cxn modelId="{F93576C1-C8A4-4BCD-8E6B-AB4754B83002}" type="presParOf" srcId="{C83F9C7C-E230-4DDD-A198-55D5DA32E30B}" destId="{DA850306-976A-4A43-B09E-412E64876E8B}" srcOrd="1" destOrd="0" presId="urn:microsoft.com/office/officeart/2005/8/layout/lProcess1"/>
    <dgm:cxn modelId="{244C3714-3833-4911-BF6F-00002855C88E}" type="presParOf" srcId="{C83F9C7C-E230-4DDD-A198-55D5DA32E30B}" destId="{09C46E8F-4F74-498D-A139-0B81985C3F8F}" srcOrd="2" destOrd="0" presId="urn:microsoft.com/office/officeart/2005/8/layout/lProcess1"/>
    <dgm:cxn modelId="{BF490055-DF55-4403-AC75-C5D7CFCD033D}" type="presParOf" srcId="{C83F9C7C-E230-4DDD-A198-55D5DA32E30B}" destId="{976C0660-738E-487C-BCD6-99D11370BD5B}" srcOrd="3" destOrd="0" presId="urn:microsoft.com/office/officeart/2005/8/layout/lProcess1"/>
    <dgm:cxn modelId="{134081E3-6DC8-4402-BF2F-EFD29F893ED6}" type="presParOf" srcId="{C83F9C7C-E230-4DDD-A198-55D5DA32E30B}" destId="{62B56DC5-2F49-4940-9EBF-2E0E19C11C15}" srcOrd="4" destOrd="0" presId="urn:microsoft.com/office/officeart/2005/8/layout/lProcess1"/>
    <dgm:cxn modelId="{3E6004E1-4887-4067-8DB7-000457046FA1}" type="presParOf" srcId="{87F247F5-7B48-47B9-8993-F74229AA9C07}" destId="{1C723643-83CC-4214-A276-8FA0BD64DD05}" srcOrd="1" destOrd="0" presId="urn:microsoft.com/office/officeart/2005/8/layout/lProcess1"/>
    <dgm:cxn modelId="{5CA455AC-1B4B-4D88-A9A1-03201135BBE7}" type="presParOf" srcId="{87F247F5-7B48-47B9-8993-F74229AA9C07}" destId="{119E0FE1-3919-4BBA-A934-251F90EA0049}" srcOrd="2" destOrd="0" presId="urn:microsoft.com/office/officeart/2005/8/layout/lProcess1"/>
    <dgm:cxn modelId="{235AF51E-0141-4F16-9594-0AA464914F8A}" type="presParOf" srcId="{119E0FE1-3919-4BBA-A934-251F90EA0049}" destId="{48701C0A-6946-41C4-9FBC-29C5AF4DD8C4}" srcOrd="0" destOrd="0" presId="urn:microsoft.com/office/officeart/2005/8/layout/lProcess1"/>
    <dgm:cxn modelId="{4D46FFDD-F660-4737-B2AD-40543693A45B}" type="presParOf" srcId="{119E0FE1-3919-4BBA-A934-251F90EA0049}" destId="{212403D5-C20D-4B23-8DFF-65BBC0B176FC}" srcOrd="1" destOrd="0" presId="urn:microsoft.com/office/officeart/2005/8/layout/lProcess1"/>
    <dgm:cxn modelId="{BE3AD66B-14B6-4AFA-9CB3-5CA8F85157F5}" type="presParOf" srcId="{119E0FE1-3919-4BBA-A934-251F90EA0049}" destId="{B01BC79A-605B-42E1-A28D-0C8E9CB59957}" srcOrd="2" destOrd="0" presId="urn:microsoft.com/office/officeart/2005/8/layout/lProcess1"/>
    <dgm:cxn modelId="{FABA260C-5DDF-4EEA-A8C8-22DEF8E1900F}" type="presParOf" srcId="{119E0FE1-3919-4BBA-A934-251F90EA0049}" destId="{D4F3E914-E784-4B4E-8E73-4D6BFD53302C}" srcOrd="3" destOrd="0" presId="urn:microsoft.com/office/officeart/2005/8/layout/lProcess1"/>
    <dgm:cxn modelId="{2D37B9F2-1044-454A-A58A-5D7E15757ADF}" type="presParOf" srcId="{119E0FE1-3919-4BBA-A934-251F90EA0049}" destId="{92B9B985-5C35-43F8-A296-2C9A06682A5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01477C6-8333-43D3-96B8-CD24081CDADE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276CB-4948-48D1-87CC-F70992AF5533}">
      <dgm:prSet phldrT="[Text]"/>
      <dgm:spPr/>
      <dgm:t>
        <a:bodyPr/>
        <a:lstStyle/>
        <a:p>
          <a:r>
            <a:rPr lang="en-US" dirty="0" smtClean="0"/>
            <a:t>India</a:t>
          </a:r>
          <a:endParaRPr lang="en-US" dirty="0"/>
        </a:p>
      </dgm:t>
    </dgm:pt>
    <dgm:pt modelId="{A3EE8F61-B9D1-4178-A56D-BD10697181F1}" type="parTrans" cxnId="{DFBD46F0-B642-43C1-A110-E11769BEEF16}">
      <dgm:prSet/>
      <dgm:spPr/>
      <dgm:t>
        <a:bodyPr/>
        <a:lstStyle/>
        <a:p>
          <a:endParaRPr lang="en-US"/>
        </a:p>
      </dgm:t>
    </dgm:pt>
    <dgm:pt modelId="{DC462819-9129-4D5C-B6FF-ACB477E5B0C1}" type="sibTrans" cxnId="{DFBD46F0-B642-43C1-A110-E11769BEEF16}">
      <dgm:prSet/>
      <dgm:spPr/>
      <dgm:t>
        <a:bodyPr/>
        <a:lstStyle/>
        <a:p>
          <a:endParaRPr lang="en-US"/>
        </a:p>
      </dgm:t>
    </dgm:pt>
    <dgm:pt modelId="{1761D346-1EE3-4B3D-97E8-83BF7E199471}">
      <dgm:prSet phldrT="[Text]"/>
      <dgm:spPr/>
      <dgm:t>
        <a:bodyPr/>
        <a:lstStyle/>
        <a:p>
          <a:r>
            <a:rPr lang="en-US" dirty="0" smtClean="0"/>
            <a:t>Labour mobility (H1B). Mukesh Ambani- “reverse brain drain”</a:t>
          </a:r>
          <a:endParaRPr lang="en-US" dirty="0"/>
        </a:p>
      </dgm:t>
    </dgm:pt>
    <dgm:pt modelId="{C2ED514F-A859-47FF-8607-82958834FA98}" type="parTrans" cxnId="{7501F9C7-3CFB-430A-9FAA-94781556AEDA}">
      <dgm:prSet/>
      <dgm:spPr/>
      <dgm:t>
        <a:bodyPr/>
        <a:lstStyle/>
        <a:p>
          <a:endParaRPr lang="en-US"/>
        </a:p>
      </dgm:t>
    </dgm:pt>
    <dgm:pt modelId="{67CA6456-F565-4473-A94C-5E371E51AAB0}" type="sibTrans" cxnId="{7501F9C7-3CFB-430A-9FAA-94781556AEDA}">
      <dgm:prSet/>
      <dgm:spPr/>
      <dgm:t>
        <a:bodyPr/>
        <a:lstStyle/>
        <a:p>
          <a:endParaRPr lang="en-US"/>
        </a:p>
      </dgm:t>
    </dgm:pt>
    <dgm:pt modelId="{C30F24E3-20D6-4478-A7AF-D4BBFC1C0059}">
      <dgm:prSet phldrT="[Text]"/>
      <dgm:spPr/>
      <dgm:t>
        <a:bodyPr/>
        <a:lstStyle/>
        <a:p>
          <a:r>
            <a:rPr lang="en-US" dirty="0" smtClean="0"/>
            <a:t>China</a:t>
          </a:r>
          <a:endParaRPr lang="en-US" dirty="0"/>
        </a:p>
      </dgm:t>
    </dgm:pt>
    <dgm:pt modelId="{E8D7D2A7-BAE4-42C0-A9BE-ABA8732A3513}" type="parTrans" cxnId="{8A2EB934-F27E-4188-B804-AE8E3734AFF1}">
      <dgm:prSet/>
      <dgm:spPr/>
      <dgm:t>
        <a:bodyPr/>
        <a:lstStyle/>
        <a:p>
          <a:endParaRPr lang="en-US"/>
        </a:p>
      </dgm:t>
    </dgm:pt>
    <dgm:pt modelId="{2FFEC6CD-785D-47BC-AE05-19069A5E585E}" type="sibTrans" cxnId="{8A2EB934-F27E-4188-B804-AE8E3734AFF1}">
      <dgm:prSet/>
      <dgm:spPr/>
      <dgm:t>
        <a:bodyPr/>
        <a:lstStyle/>
        <a:p>
          <a:endParaRPr lang="en-US"/>
        </a:p>
      </dgm:t>
    </dgm:pt>
    <dgm:pt modelId="{14BD0C99-3605-4EC1-8E60-E78A28AD1FCB}">
      <dgm:prSet phldrT="[Text]"/>
      <dgm:spPr/>
      <dgm:t>
        <a:bodyPr/>
        <a:lstStyle/>
        <a:p>
          <a:r>
            <a:rPr lang="en-US" dirty="0" smtClean="0"/>
            <a:t>China </a:t>
          </a:r>
          <a:r>
            <a:rPr lang="en-US" dirty="0" err="1" smtClean="0"/>
            <a:t>mfg</a:t>
          </a:r>
          <a:r>
            <a:rPr lang="en-US" dirty="0" smtClean="0"/>
            <a:t>=&gt; more job loss to USA than India’s call centres.</a:t>
          </a:r>
          <a:endParaRPr lang="en-US" dirty="0"/>
        </a:p>
      </dgm:t>
    </dgm:pt>
    <dgm:pt modelId="{42B59AF2-2B15-42EF-91B2-96EC09CB1334}" type="parTrans" cxnId="{00DDB1B0-D4B4-4130-B395-19B5460EEA95}">
      <dgm:prSet/>
      <dgm:spPr/>
      <dgm:t>
        <a:bodyPr/>
        <a:lstStyle/>
        <a:p>
          <a:endParaRPr lang="en-US"/>
        </a:p>
      </dgm:t>
    </dgm:pt>
    <dgm:pt modelId="{0372FA3A-EB84-420D-8B33-0222DC630F8C}" type="sibTrans" cxnId="{00DDB1B0-D4B4-4130-B395-19B5460EEA95}">
      <dgm:prSet/>
      <dgm:spPr/>
      <dgm:t>
        <a:bodyPr/>
        <a:lstStyle/>
        <a:p>
          <a:endParaRPr lang="en-US"/>
        </a:p>
      </dgm:t>
    </dgm:pt>
    <dgm:pt modelId="{FA5EB167-45BC-4072-864B-BA49C1E23FDD}">
      <dgm:prSet phldrT="[Text]"/>
      <dgm:spPr/>
      <dgm:t>
        <a:bodyPr/>
        <a:lstStyle/>
        <a:p>
          <a:r>
            <a:rPr lang="en-US" dirty="0" smtClean="0"/>
            <a:t>So, Trump’s “protectionism” on “goods” will be more..</a:t>
          </a:r>
          <a:endParaRPr lang="en-US" dirty="0"/>
        </a:p>
      </dgm:t>
    </dgm:pt>
    <dgm:pt modelId="{CFF42BD6-9C3F-401B-8EDD-4A3E480DE792}" type="parTrans" cxnId="{10C70E7E-3948-461C-9E2D-4D5A82CEF6BA}">
      <dgm:prSet/>
      <dgm:spPr/>
      <dgm:t>
        <a:bodyPr/>
        <a:lstStyle/>
        <a:p>
          <a:endParaRPr lang="en-US"/>
        </a:p>
      </dgm:t>
    </dgm:pt>
    <dgm:pt modelId="{790B5B74-B221-4324-A6AF-38F72802A4AC}" type="sibTrans" cxnId="{10C70E7E-3948-461C-9E2D-4D5A82CEF6BA}">
      <dgm:prSet/>
      <dgm:spPr/>
      <dgm:t>
        <a:bodyPr/>
        <a:lstStyle/>
        <a:p>
          <a:endParaRPr lang="en-US"/>
        </a:p>
      </dgm:t>
    </dgm:pt>
    <dgm:pt modelId="{52C77BFC-166E-4630-A7D6-4A446491C6BD}">
      <dgm:prSet phldrT="[Text]"/>
      <dgm:spPr/>
      <dgm:t>
        <a:bodyPr/>
        <a:lstStyle/>
        <a:p>
          <a:r>
            <a:rPr lang="en-US" dirty="0" smtClean="0"/>
            <a:t>USA Taxes against outsourcing [but more against goods than ‘services’].</a:t>
          </a:r>
          <a:endParaRPr lang="en-US" dirty="0"/>
        </a:p>
      </dgm:t>
    </dgm:pt>
    <dgm:pt modelId="{5FC71214-53A5-46E3-A656-3A6D8DF18772}" type="parTrans" cxnId="{3BF880B0-05DF-44BB-A4FF-3164DED46F24}">
      <dgm:prSet/>
      <dgm:spPr/>
      <dgm:t>
        <a:bodyPr/>
        <a:lstStyle/>
        <a:p>
          <a:endParaRPr lang="en-US"/>
        </a:p>
      </dgm:t>
    </dgm:pt>
    <dgm:pt modelId="{91B0E7BF-3429-4FE2-B783-4FCCC4CEBBF5}" type="sibTrans" cxnId="{3BF880B0-05DF-44BB-A4FF-3164DED46F24}">
      <dgm:prSet/>
      <dgm:spPr/>
      <dgm:t>
        <a:bodyPr/>
        <a:lstStyle/>
        <a:p>
          <a:endParaRPr lang="en-US"/>
        </a:p>
      </dgm:t>
    </dgm:pt>
    <dgm:pt modelId="{C6DBEE8E-C099-4EBA-8B77-2A70EF34D216}" type="pres">
      <dgm:prSet presAssocID="{B01477C6-8333-43D3-96B8-CD24081CDADE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74AD432-59D7-4253-B238-5F2C2913072D}" type="pres">
      <dgm:prSet presAssocID="{C30F24E3-20D6-4478-A7AF-D4BBFC1C0059}" presName="compositeNode" presStyleCnt="0">
        <dgm:presLayoutVars>
          <dgm:bulletEnabled val="1"/>
        </dgm:presLayoutVars>
      </dgm:prSet>
      <dgm:spPr/>
    </dgm:pt>
    <dgm:pt modelId="{FE99F30E-36E5-4979-A626-6427B0F1048D}" type="pres">
      <dgm:prSet presAssocID="{C30F24E3-20D6-4478-A7AF-D4BBFC1C0059}" presName="image" presStyleLbl="fgImgPlace1" presStyleIdx="0" presStyleCnt="2" custScaleX="11833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D792B9-6BF4-46CF-9207-65083380AE7F}" type="pres">
      <dgm:prSet presAssocID="{C30F24E3-20D6-4478-A7AF-D4BBFC1C005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D4D548-2E9C-49BD-9C49-B181D0EB5863}" type="pres">
      <dgm:prSet presAssocID="{C30F24E3-20D6-4478-A7AF-D4BBFC1C0059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4BD0A9-2ABD-4A29-9E7B-DA7FC924AA92}" type="pres">
      <dgm:prSet presAssocID="{2FFEC6CD-785D-47BC-AE05-19069A5E585E}" presName="sibTrans" presStyleCnt="0"/>
      <dgm:spPr/>
    </dgm:pt>
    <dgm:pt modelId="{3F779385-5EFA-4F15-ACD9-E023810E25E9}" type="pres">
      <dgm:prSet presAssocID="{D91276CB-4948-48D1-87CC-F70992AF5533}" presName="compositeNode" presStyleCnt="0">
        <dgm:presLayoutVars>
          <dgm:bulletEnabled val="1"/>
        </dgm:presLayoutVars>
      </dgm:prSet>
      <dgm:spPr/>
    </dgm:pt>
    <dgm:pt modelId="{D0DCF378-AFB1-4E1A-923F-058F875F413D}" type="pres">
      <dgm:prSet presAssocID="{D91276CB-4948-48D1-87CC-F70992AF5533}" presName="image" presStyleLbl="fgImgPlace1" presStyleIdx="1" presStyleCnt="2" custScaleX="114113" custScaleY="9202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2F87C7-049F-4AB6-B05B-4679A2DA188C}" type="pres">
      <dgm:prSet presAssocID="{D91276CB-4948-48D1-87CC-F70992AF5533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B7980-0ACE-43EC-8458-7F37A29C3D03}" type="pres">
      <dgm:prSet presAssocID="{D91276CB-4948-48D1-87CC-F70992AF5533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DDB1B0-D4B4-4130-B395-19B5460EEA95}" srcId="{C30F24E3-20D6-4478-A7AF-D4BBFC1C0059}" destId="{14BD0C99-3605-4EC1-8E60-E78A28AD1FCB}" srcOrd="0" destOrd="0" parTransId="{42B59AF2-2B15-42EF-91B2-96EC09CB1334}" sibTransId="{0372FA3A-EB84-420D-8B33-0222DC630F8C}"/>
    <dgm:cxn modelId="{5720749F-B6ED-4C17-9C6C-D18DF2E6B708}" type="presOf" srcId="{1761D346-1EE3-4B3D-97E8-83BF7E199471}" destId="{C32F87C7-049F-4AB6-B05B-4679A2DA188C}" srcOrd="0" destOrd="1" presId="urn:microsoft.com/office/officeart/2005/8/layout/hList2"/>
    <dgm:cxn modelId="{7C21247E-FF69-4540-A871-76D59A29003B}" type="presOf" srcId="{B01477C6-8333-43D3-96B8-CD24081CDADE}" destId="{C6DBEE8E-C099-4EBA-8B77-2A70EF34D216}" srcOrd="0" destOrd="0" presId="urn:microsoft.com/office/officeart/2005/8/layout/hList2"/>
    <dgm:cxn modelId="{D1F6E4EF-3427-463B-86A8-EABCE9CEA309}" type="presOf" srcId="{52C77BFC-166E-4630-A7D6-4A446491C6BD}" destId="{C32F87C7-049F-4AB6-B05B-4679A2DA188C}" srcOrd="0" destOrd="0" presId="urn:microsoft.com/office/officeart/2005/8/layout/hList2"/>
    <dgm:cxn modelId="{EE0462BE-1539-4E58-A72A-4D23DD335E77}" type="presOf" srcId="{14BD0C99-3605-4EC1-8E60-E78A28AD1FCB}" destId="{59D792B9-6BF4-46CF-9207-65083380AE7F}" srcOrd="0" destOrd="0" presId="urn:microsoft.com/office/officeart/2005/8/layout/hList2"/>
    <dgm:cxn modelId="{817ABFD1-EA12-41A0-9306-2CA208F2AD77}" type="presOf" srcId="{FA5EB167-45BC-4072-864B-BA49C1E23FDD}" destId="{59D792B9-6BF4-46CF-9207-65083380AE7F}" srcOrd="0" destOrd="1" presId="urn:microsoft.com/office/officeart/2005/8/layout/hList2"/>
    <dgm:cxn modelId="{C213F631-39CF-4675-874B-C18D3047A3D9}" type="presOf" srcId="{C30F24E3-20D6-4478-A7AF-D4BBFC1C0059}" destId="{3AD4D548-2E9C-49BD-9C49-B181D0EB5863}" srcOrd="0" destOrd="0" presId="urn:microsoft.com/office/officeart/2005/8/layout/hList2"/>
    <dgm:cxn modelId="{3BF880B0-05DF-44BB-A4FF-3164DED46F24}" srcId="{D91276CB-4948-48D1-87CC-F70992AF5533}" destId="{52C77BFC-166E-4630-A7D6-4A446491C6BD}" srcOrd="0" destOrd="0" parTransId="{5FC71214-53A5-46E3-A656-3A6D8DF18772}" sibTransId="{91B0E7BF-3429-4FE2-B783-4FCCC4CEBBF5}"/>
    <dgm:cxn modelId="{7501F9C7-3CFB-430A-9FAA-94781556AEDA}" srcId="{D91276CB-4948-48D1-87CC-F70992AF5533}" destId="{1761D346-1EE3-4B3D-97E8-83BF7E199471}" srcOrd="1" destOrd="0" parTransId="{C2ED514F-A859-47FF-8607-82958834FA98}" sibTransId="{67CA6456-F565-4473-A94C-5E371E51AAB0}"/>
    <dgm:cxn modelId="{10C70E7E-3948-461C-9E2D-4D5A82CEF6BA}" srcId="{C30F24E3-20D6-4478-A7AF-D4BBFC1C0059}" destId="{FA5EB167-45BC-4072-864B-BA49C1E23FDD}" srcOrd="1" destOrd="0" parTransId="{CFF42BD6-9C3F-401B-8EDD-4A3E480DE792}" sibTransId="{790B5B74-B221-4324-A6AF-38F72802A4AC}"/>
    <dgm:cxn modelId="{8A2EB934-F27E-4188-B804-AE8E3734AFF1}" srcId="{B01477C6-8333-43D3-96B8-CD24081CDADE}" destId="{C30F24E3-20D6-4478-A7AF-D4BBFC1C0059}" srcOrd="0" destOrd="0" parTransId="{E8D7D2A7-BAE4-42C0-A9BE-ABA8732A3513}" sibTransId="{2FFEC6CD-785D-47BC-AE05-19069A5E585E}"/>
    <dgm:cxn modelId="{02F9D115-8B63-49B8-B81B-B0B60DE0C5E3}" type="presOf" srcId="{D91276CB-4948-48D1-87CC-F70992AF5533}" destId="{192B7980-0ACE-43EC-8458-7F37A29C3D03}" srcOrd="0" destOrd="0" presId="urn:microsoft.com/office/officeart/2005/8/layout/hList2"/>
    <dgm:cxn modelId="{DFBD46F0-B642-43C1-A110-E11769BEEF16}" srcId="{B01477C6-8333-43D3-96B8-CD24081CDADE}" destId="{D91276CB-4948-48D1-87CC-F70992AF5533}" srcOrd="1" destOrd="0" parTransId="{A3EE8F61-B9D1-4178-A56D-BD10697181F1}" sibTransId="{DC462819-9129-4D5C-B6FF-ACB477E5B0C1}"/>
    <dgm:cxn modelId="{D72F9CA2-974E-435A-886C-7D598B1D9BF6}" type="presParOf" srcId="{C6DBEE8E-C099-4EBA-8B77-2A70EF34D216}" destId="{274AD432-59D7-4253-B238-5F2C2913072D}" srcOrd="0" destOrd="0" presId="urn:microsoft.com/office/officeart/2005/8/layout/hList2"/>
    <dgm:cxn modelId="{74362095-2AEC-4C52-8190-9E99D64F903D}" type="presParOf" srcId="{274AD432-59D7-4253-B238-5F2C2913072D}" destId="{FE99F30E-36E5-4979-A626-6427B0F1048D}" srcOrd="0" destOrd="0" presId="urn:microsoft.com/office/officeart/2005/8/layout/hList2"/>
    <dgm:cxn modelId="{E9C89102-4CCF-4AD4-A356-101AB7F0469B}" type="presParOf" srcId="{274AD432-59D7-4253-B238-5F2C2913072D}" destId="{59D792B9-6BF4-46CF-9207-65083380AE7F}" srcOrd="1" destOrd="0" presId="urn:microsoft.com/office/officeart/2005/8/layout/hList2"/>
    <dgm:cxn modelId="{29149CFB-F4F9-4F4E-B73E-D0F93A2148DC}" type="presParOf" srcId="{274AD432-59D7-4253-B238-5F2C2913072D}" destId="{3AD4D548-2E9C-49BD-9C49-B181D0EB5863}" srcOrd="2" destOrd="0" presId="urn:microsoft.com/office/officeart/2005/8/layout/hList2"/>
    <dgm:cxn modelId="{37D7C883-80DE-4D92-86E6-C66FF759D6B1}" type="presParOf" srcId="{C6DBEE8E-C099-4EBA-8B77-2A70EF34D216}" destId="{DC4BD0A9-2ABD-4A29-9E7B-DA7FC924AA92}" srcOrd="1" destOrd="0" presId="urn:microsoft.com/office/officeart/2005/8/layout/hList2"/>
    <dgm:cxn modelId="{5EB8EC95-E688-4FA0-897C-D85EC9867CD6}" type="presParOf" srcId="{C6DBEE8E-C099-4EBA-8B77-2A70EF34D216}" destId="{3F779385-5EFA-4F15-ACD9-E023810E25E9}" srcOrd="2" destOrd="0" presId="urn:microsoft.com/office/officeart/2005/8/layout/hList2"/>
    <dgm:cxn modelId="{7223125F-805C-42B5-9EEC-1CCE0DB8C412}" type="presParOf" srcId="{3F779385-5EFA-4F15-ACD9-E023810E25E9}" destId="{D0DCF378-AFB1-4E1A-923F-058F875F413D}" srcOrd="0" destOrd="0" presId="urn:microsoft.com/office/officeart/2005/8/layout/hList2"/>
    <dgm:cxn modelId="{24C88DA7-FEF5-4D7B-BEAD-5551C7556B7F}" type="presParOf" srcId="{3F779385-5EFA-4F15-ACD9-E023810E25E9}" destId="{C32F87C7-049F-4AB6-B05B-4679A2DA188C}" srcOrd="1" destOrd="0" presId="urn:microsoft.com/office/officeart/2005/8/layout/hList2"/>
    <dgm:cxn modelId="{D73D7565-4712-4F7B-BBF3-4390BC6F53D5}" type="presParOf" srcId="{3F779385-5EFA-4F15-ACD9-E023810E25E9}" destId="{192B7980-0ACE-43EC-8458-7F37A29C3D03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E39C362-DC73-4923-B06F-526B410432F1}" type="doc">
      <dgm:prSet loTypeId="urn:microsoft.com/office/officeart/2005/8/layout/architecture" loCatId="list" qsTypeId="urn:microsoft.com/office/officeart/2005/8/quickstyle/3d5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8D17623-7A21-439B-A510-39EF4A949E4F}">
      <dgm:prSet phldrT="[Text]"/>
      <dgm:spPr/>
      <dgm:t>
        <a:bodyPr/>
        <a:lstStyle/>
        <a:p>
          <a:r>
            <a:rPr lang="en-US" dirty="0" smtClean="0"/>
            <a:t>BES173: theory, current</a:t>
          </a:r>
          <a:endParaRPr lang="en-US" dirty="0"/>
        </a:p>
      </dgm:t>
    </dgm:pt>
    <dgm:pt modelId="{E25F1825-558C-4412-A99D-E30C4F13C565}" type="parTrans" cxnId="{51E7A100-41A7-45DD-993E-43580354481A}">
      <dgm:prSet/>
      <dgm:spPr/>
      <dgm:t>
        <a:bodyPr/>
        <a:lstStyle/>
        <a:p>
          <a:endParaRPr lang="en-US"/>
        </a:p>
      </dgm:t>
    </dgm:pt>
    <dgm:pt modelId="{F1A7C63B-A62A-43E3-9B2A-771D51CF8969}" type="sibTrans" cxnId="{51E7A100-41A7-45DD-993E-43580354481A}">
      <dgm:prSet/>
      <dgm:spPr/>
      <dgm:t>
        <a:bodyPr/>
        <a:lstStyle/>
        <a:p>
          <a:endParaRPr lang="en-US"/>
        </a:p>
      </dgm:t>
    </dgm:pt>
    <dgm:pt modelId="{5234D315-886D-4509-8C83-D2A69543BB3A}">
      <dgm:prSet phldrT="[Text]"/>
      <dgm:spPr/>
      <dgm:t>
        <a:bodyPr/>
        <a:lstStyle/>
        <a:p>
          <a:r>
            <a:rPr lang="en-US" dirty="0" err="1" smtClean="0"/>
            <a:t>BoP</a:t>
          </a:r>
          <a:r>
            <a:rPr lang="en-US" dirty="0" smtClean="0"/>
            <a:t>-Current</a:t>
          </a:r>
          <a:endParaRPr lang="en-US" dirty="0"/>
        </a:p>
      </dgm:t>
    </dgm:pt>
    <dgm:pt modelId="{2A08527C-E2A3-4B38-AB86-9F3673C5F3C0}" type="parTrans" cxnId="{50A6658D-5CFC-4362-872B-97E4E085EFDD}">
      <dgm:prSet/>
      <dgm:spPr/>
      <dgm:t>
        <a:bodyPr/>
        <a:lstStyle/>
        <a:p>
          <a:endParaRPr lang="en-US"/>
        </a:p>
      </dgm:t>
    </dgm:pt>
    <dgm:pt modelId="{AC5CECDF-8D4D-4360-8722-833548154CFB}" type="sibTrans" cxnId="{50A6658D-5CFC-4362-872B-97E4E085EFDD}">
      <dgm:prSet/>
      <dgm:spPr/>
      <dgm:t>
        <a:bodyPr/>
        <a:lstStyle/>
        <a:p>
          <a:endParaRPr lang="en-US"/>
        </a:p>
      </dgm:t>
    </dgm:pt>
    <dgm:pt modelId="{C1035C39-A791-49CB-BA04-E2363AAA2315}">
      <dgm:prSet phldrT="[Text]"/>
      <dgm:spPr/>
      <dgm:t>
        <a:bodyPr/>
        <a:lstStyle/>
        <a:p>
          <a:r>
            <a:rPr lang="en-US" dirty="0" err="1" smtClean="0"/>
            <a:t>BoP</a:t>
          </a:r>
          <a:r>
            <a:rPr lang="en-US" dirty="0" smtClean="0"/>
            <a:t>-Capital</a:t>
          </a:r>
          <a:endParaRPr lang="en-US" dirty="0"/>
        </a:p>
      </dgm:t>
    </dgm:pt>
    <dgm:pt modelId="{1A9FFE3F-6320-4A5E-A0A0-2C165A19072E}" type="parTrans" cxnId="{B04433C9-6933-43F1-8A48-804B6211E2C6}">
      <dgm:prSet/>
      <dgm:spPr/>
      <dgm:t>
        <a:bodyPr/>
        <a:lstStyle/>
        <a:p>
          <a:endParaRPr lang="en-US"/>
        </a:p>
      </dgm:t>
    </dgm:pt>
    <dgm:pt modelId="{B5F50B03-D040-406B-9575-F413BAEE74CB}" type="sibTrans" cxnId="{B04433C9-6933-43F1-8A48-804B6211E2C6}">
      <dgm:prSet/>
      <dgm:spPr/>
      <dgm:t>
        <a:bodyPr/>
        <a:lstStyle/>
        <a:p>
          <a:endParaRPr lang="en-US"/>
        </a:p>
      </dgm:t>
    </dgm:pt>
    <dgm:pt modelId="{21978107-96A8-48E0-B109-27517659D479}">
      <dgm:prSet phldrT="[Text]"/>
      <dgm:spPr/>
      <dgm:t>
        <a:bodyPr/>
        <a:lstStyle/>
        <a:p>
          <a:r>
            <a:rPr lang="en-US" dirty="0" smtClean="0"/>
            <a:t>Orgs</a:t>
          </a:r>
          <a:endParaRPr lang="en-US" dirty="0"/>
        </a:p>
      </dgm:t>
    </dgm:pt>
    <dgm:pt modelId="{1A5D4079-5927-4232-ADC2-66EDF1186C08}" type="parTrans" cxnId="{09E2AEC0-70CA-401E-A3CC-C3CA8A2E178F}">
      <dgm:prSet/>
      <dgm:spPr/>
      <dgm:t>
        <a:bodyPr/>
        <a:lstStyle/>
        <a:p>
          <a:endParaRPr lang="en-US"/>
        </a:p>
      </dgm:t>
    </dgm:pt>
    <dgm:pt modelId="{98FD8057-4185-4DF9-A428-5EB3E5730170}" type="sibTrans" cxnId="{09E2AEC0-70CA-401E-A3CC-C3CA8A2E178F}">
      <dgm:prSet/>
      <dgm:spPr/>
      <dgm:t>
        <a:bodyPr/>
        <a:lstStyle/>
        <a:p>
          <a:endParaRPr lang="en-US"/>
        </a:p>
      </dgm:t>
    </dgm:pt>
    <dgm:pt modelId="{923FF02F-DE1A-44B1-A1A9-310F3DD4ED9F}">
      <dgm:prSet phldrT="[Text]"/>
      <dgm:spPr/>
      <dgm:t>
        <a:bodyPr/>
        <a:lstStyle/>
        <a:p>
          <a:r>
            <a:rPr lang="en-US" dirty="0" smtClean="0"/>
            <a:t>Survey Ch.5</a:t>
          </a:r>
          <a:endParaRPr lang="en-US" dirty="0"/>
        </a:p>
      </dgm:t>
    </dgm:pt>
    <dgm:pt modelId="{5AFEC269-0996-4B1C-AB6B-4795F51E0993}" type="parTrans" cxnId="{947AD826-8C7D-476F-8875-F72F4F2CED6E}">
      <dgm:prSet/>
      <dgm:spPr/>
      <dgm:t>
        <a:bodyPr/>
        <a:lstStyle/>
        <a:p>
          <a:endParaRPr lang="en-US"/>
        </a:p>
      </dgm:t>
    </dgm:pt>
    <dgm:pt modelId="{86A5EA41-ED3F-4EA3-8919-EFAD5019678F}" type="sibTrans" cxnId="{947AD826-8C7D-476F-8875-F72F4F2CED6E}">
      <dgm:prSet/>
      <dgm:spPr/>
      <dgm:t>
        <a:bodyPr/>
        <a:lstStyle/>
        <a:p>
          <a:endParaRPr lang="en-US"/>
        </a:p>
      </dgm:t>
    </dgm:pt>
    <dgm:pt modelId="{16F0AD12-AD26-4A3F-AEB5-7DEC5F5F2440}" type="pres">
      <dgm:prSet presAssocID="{8E39C362-DC73-4923-B06F-526B410432F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280E1A8-B72C-41D0-8532-8013DF2A9490}" type="pres">
      <dgm:prSet presAssocID="{98D17623-7A21-439B-A510-39EF4A949E4F}" presName="vertOne" presStyleCnt="0"/>
      <dgm:spPr/>
    </dgm:pt>
    <dgm:pt modelId="{1D9076B6-D822-4D03-9150-8160F86E592E}" type="pres">
      <dgm:prSet presAssocID="{98D17623-7A21-439B-A510-39EF4A949E4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B61926-341E-46EE-894F-2F764E706653}" type="pres">
      <dgm:prSet presAssocID="{98D17623-7A21-439B-A510-39EF4A949E4F}" presName="parTransOne" presStyleCnt="0"/>
      <dgm:spPr/>
    </dgm:pt>
    <dgm:pt modelId="{26FC3DE5-0452-47FC-BE92-2A4367F122A1}" type="pres">
      <dgm:prSet presAssocID="{98D17623-7A21-439B-A510-39EF4A949E4F}" presName="horzOne" presStyleCnt="0"/>
      <dgm:spPr/>
    </dgm:pt>
    <dgm:pt modelId="{93C988D3-8BB2-4C42-AF59-C7F15DFF26AD}" type="pres">
      <dgm:prSet presAssocID="{5234D315-886D-4509-8C83-D2A69543BB3A}" presName="vertTwo" presStyleCnt="0"/>
      <dgm:spPr/>
    </dgm:pt>
    <dgm:pt modelId="{BD7A5F04-B969-4FDD-A7B6-7FD54D7E4B19}" type="pres">
      <dgm:prSet presAssocID="{5234D315-886D-4509-8C83-D2A69543BB3A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3A7B4A-1F4A-4433-B607-BCAFE2B512FF}" type="pres">
      <dgm:prSet presAssocID="{5234D315-886D-4509-8C83-D2A69543BB3A}" presName="horzTwo" presStyleCnt="0"/>
      <dgm:spPr/>
    </dgm:pt>
    <dgm:pt modelId="{2202600C-1B0A-4696-AB55-86B3BA0072DC}" type="pres">
      <dgm:prSet presAssocID="{AC5CECDF-8D4D-4360-8722-833548154CFB}" presName="sibSpaceTwo" presStyleCnt="0"/>
      <dgm:spPr/>
    </dgm:pt>
    <dgm:pt modelId="{C9E15950-CF97-45DC-8138-A88AEE7ED3FB}" type="pres">
      <dgm:prSet presAssocID="{C1035C39-A791-49CB-BA04-E2363AAA2315}" presName="vertTwo" presStyleCnt="0"/>
      <dgm:spPr/>
    </dgm:pt>
    <dgm:pt modelId="{ADEAE4C7-73DE-4243-B51D-05C66AE8B115}" type="pres">
      <dgm:prSet presAssocID="{C1035C39-A791-49CB-BA04-E2363AAA2315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768C61-9B1C-421A-B470-CC84FC5351AB}" type="pres">
      <dgm:prSet presAssocID="{C1035C39-A791-49CB-BA04-E2363AAA2315}" presName="horzTwo" presStyleCnt="0"/>
      <dgm:spPr/>
    </dgm:pt>
    <dgm:pt modelId="{EF5E776E-3A2A-4EFC-99D2-D9D6D2152EFB}" type="pres">
      <dgm:prSet presAssocID="{B5F50B03-D040-406B-9575-F413BAEE74CB}" presName="sibSpaceTwo" presStyleCnt="0"/>
      <dgm:spPr/>
    </dgm:pt>
    <dgm:pt modelId="{EFF97194-E579-477C-B6DB-ABFA9C6ED077}" type="pres">
      <dgm:prSet presAssocID="{21978107-96A8-48E0-B109-27517659D479}" presName="vertTwo" presStyleCnt="0"/>
      <dgm:spPr/>
    </dgm:pt>
    <dgm:pt modelId="{1930294B-5E83-4794-AA1D-69A2ACF05691}" type="pres">
      <dgm:prSet presAssocID="{21978107-96A8-48E0-B109-27517659D479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AD86A8-4A67-4A7B-B59E-2816FB1D38C8}" type="pres">
      <dgm:prSet presAssocID="{21978107-96A8-48E0-B109-27517659D479}" presName="horzTwo" presStyleCnt="0"/>
      <dgm:spPr/>
    </dgm:pt>
    <dgm:pt modelId="{22D91F78-732A-4C7E-A8ED-4A790B0BA1F1}" type="pres">
      <dgm:prSet presAssocID="{98FD8057-4185-4DF9-A428-5EB3E5730170}" presName="sibSpaceTwo" presStyleCnt="0"/>
      <dgm:spPr/>
    </dgm:pt>
    <dgm:pt modelId="{FA87BA5C-83FA-42C3-8A52-686D1F85688C}" type="pres">
      <dgm:prSet presAssocID="{923FF02F-DE1A-44B1-A1A9-310F3DD4ED9F}" presName="vertTwo" presStyleCnt="0"/>
      <dgm:spPr/>
    </dgm:pt>
    <dgm:pt modelId="{DBB9B0B5-AE00-4E4D-9267-FF62D5D49B5F}" type="pres">
      <dgm:prSet presAssocID="{923FF02F-DE1A-44B1-A1A9-310F3DD4ED9F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C21D2F-BD76-41BD-A08E-84011133892F}" type="pres">
      <dgm:prSet presAssocID="{923FF02F-DE1A-44B1-A1A9-310F3DD4ED9F}" presName="horzTwo" presStyleCnt="0"/>
      <dgm:spPr/>
    </dgm:pt>
  </dgm:ptLst>
  <dgm:cxnLst>
    <dgm:cxn modelId="{50A6658D-5CFC-4362-872B-97E4E085EFDD}" srcId="{98D17623-7A21-439B-A510-39EF4A949E4F}" destId="{5234D315-886D-4509-8C83-D2A69543BB3A}" srcOrd="0" destOrd="0" parTransId="{2A08527C-E2A3-4B38-AB86-9F3673C5F3C0}" sibTransId="{AC5CECDF-8D4D-4360-8722-833548154CFB}"/>
    <dgm:cxn modelId="{998DC6F8-13B4-4EC8-BAA6-400465FE12BC}" type="presOf" srcId="{8E39C362-DC73-4923-B06F-526B410432F1}" destId="{16F0AD12-AD26-4A3F-AEB5-7DEC5F5F2440}" srcOrd="0" destOrd="0" presId="urn:microsoft.com/office/officeart/2005/8/layout/architecture"/>
    <dgm:cxn modelId="{5D1BBCF9-135D-45EF-B048-5B2B653E8395}" type="presOf" srcId="{21978107-96A8-48E0-B109-27517659D479}" destId="{1930294B-5E83-4794-AA1D-69A2ACF05691}" srcOrd="0" destOrd="0" presId="urn:microsoft.com/office/officeart/2005/8/layout/architecture"/>
    <dgm:cxn modelId="{5C427FB4-9A93-47D5-B7C3-483227D36F50}" type="presOf" srcId="{923FF02F-DE1A-44B1-A1A9-310F3DD4ED9F}" destId="{DBB9B0B5-AE00-4E4D-9267-FF62D5D49B5F}" srcOrd="0" destOrd="0" presId="urn:microsoft.com/office/officeart/2005/8/layout/architecture"/>
    <dgm:cxn modelId="{DA9F9832-8AA2-406E-ACBA-C4DF4504D12B}" type="presOf" srcId="{5234D315-886D-4509-8C83-D2A69543BB3A}" destId="{BD7A5F04-B969-4FDD-A7B6-7FD54D7E4B19}" srcOrd="0" destOrd="0" presId="urn:microsoft.com/office/officeart/2005/8/layout/architecture"/>
    <dgm:cxn modelId="{947AD826-8C7D-476F-8875-F72F4F2CED6E}" srcId="{98D17623-7A21-439B-A510-39EF4A949E4F}" destId="{923FF02F-DE1A-44B1-A1A9-310F3DD4ED9F}" srcOrd="3" destOrd="0" parTransId="{5AFEC269-0996-4B1C-AB6B-4795F51E0993}" sibTransId="{86A5EA41-ED3F-4EA3-8919-EFAD5019678F}"/>
    <dgm:cxn modelId="{09E2AEC0-70CA-401E-A3CC-C3CA8A2E178F}" srcId="{98D17623-7A21-439B-A510-39EF4A949E4F}" destId="{21978107-96A8-48E0-B109-27517659D479}" srcOrd="2" destOrd="0" parTransId="{1A5D4079-5927-4232-ADC2-66EDF1186C08}" sibTransId="{98FD8057-4185-4DF9-A428-5EB3E5730170}"/>
    <dgm:cxn modelId="{3EFAC996-14F2-4688-B14C-CFBCB1E72088}" type="presOf" srcId="{C1035C39-A791-49CB-BA04-E2363AAA2315}" destId="{ADEAE4C7-73DE-4243-B51D-05C66AE8B115}" srcOrd="0" destOrd="0" presId="urn:microsoft.com/office/officeart/2005/8/layout/architecture"/>
    <dgm:cxn modelId="{B04433C9-6933-43F1-8A48-804B6211E2C6}" srcId="{98D17623-7A21-439B-A510-39EF4A949E4F}" destId="{C1035C39-A791-49CB-BA04-E2363AAA2315}" srcOrd="1" destOrd="0" parTransId="{1A9FFE3F-6320-4A5E-A0A0-2C165A19072E}" sibTransId="{B5F50B03-D040-406B-9575-F413BAEE74CB}"/>
    <dgm:cxn modelId="{F758FA62-F72C-4DEB-A10F-507F7D37FAA1}" type="presOf" srcId="{98D17623-7A21-439B-A510-39EF4A949E4F}" destId="{1D9076B6-D822-4D03-9150-8160F86E592E}" srcOrd="0" destOrd="0" presId="urn:microsoft.com/office/officeart/2005/8/layout/architecture"/>
    <dgm:cxn modelId="{51E7A100-41A7-45DD-993E-43580354481A}" srcId="{8E39C362-DC73-4923-B06F-526B410432F1}" destId="{98D17623-7A21-439B-A510-39EF4A949E4F}" srcOrd="0" destOrd="0" parTransId="{E25F1825-558C-4412-A99D-E30C4F13C565}" sibTransId="{F1A7C63B-A62A-43E3-9B2A-771D51CF8969}"/>
    <dgm:cxn modelId="{B2E82208-2689-445A-A352-9DA20D31671D}" type="presParOf" srcId="{16F0AD12-AD26-4A3F-AEB5-7DEC5F5F2440}" destId="{8280E1A8-B72C-41D0-8532-8013DF2A9490}" srcOrd="0" destOrd="0" presId="urn:microsoft.com/office/officeart/2005/8/layout/architecture"/>
    <dgm:cxn modelId="{231FBEFB-3F42-44E8-88B3-54F4D0D984E3}" type="presParOf" srcId="{8280E1A8-B72C-41D0-8532-8013DF2A9490}" destId="{1D9076B6-D822-4D03-9150-8160F86E592E}" srcOrd="0" destOrd="0" presId="urn:microsoft.com/office/officeart/2005/8/layout/architecture"/>
    <dgm:cxn modelId="{4651C8EE-717C-408B-B47B-ADAF5FCEA946}" type="presParOf" srcId="{8280E1A8-B72C-41D0-8532-8013DF2A9490}" destId="{83B61926-341E-46EE-894F-2F764E706653}" srcOrd="1" destOrd="0" presId="urn:microsoft.com/office/officeart/2005/8/layout/architecture"/>
    <dgm:cxn modelId="{830EB534-ACD2-4FFA-ABB1-3A91B3A8A37A}" type="presParOf" srcId="{8280E1A8-B72C-41D0-8532-8013DF2A9490}" destId="{26FC3DE5-0452-47FC-BE92-2A4367F122A1}" srcOrd="2" destOrd="0" presId="urn:microsoft.com/office/officeart/2005/8/layout/architecture"/>
    <dgm:cxn modelId="{12CCD8FC-1437-4B3D-98EF-F7D2A6C33BE0}" type="presParOf" srcId="{26FC3DE5-0452-47FC-BE92-2A4367F122A1}" destId="{93C988D3-8BB2-4C42-AF59-C7F15DFF26AD}" srcOrd="0" destOrd="0" presId="urn:microsoft.com/office/officeart/2005/8/layout/architecture"/>
    <dgm:cxn modelId="{B16714CD-EC33-42D1-96EA-DA0D41A47684}" type="presParOf" srcId="{93C988D3-8BB2-4C42-AF59-C7F15DFF26AD}" destId="{BD7A5F04-B969-4FDD-A7B6-7FD54D7E4B19}" srcOrd="0" destOrd="0" presId="urn:microsoft.com/office/officeart/2005/8/layout/architecture"/>
    <dgm:cxn modelId="{50BA49BC-7F7C-41B7-A6A9-A1CE08A76174}" type="presParOf" srcId="{93C988D3-8BB2-4C42-AF59-C7F15DFF26AD}" destId="{803A7B4A-1F4A-4433-B607-BCAFE2B512FF}" srcOrd="1" destOrd="0" presId="urn:microsoft.com/office/officeart/2005/8/layout/architecture"/>
    <dgm:cxn modelId="{C8953B84-182E-4F0D-986F-8A781460DB1A}" type="presParOf" srcId="{26FC3DE5-0452-47FC-BE92-2A4367F122A1}" destId="{2202600C-1B0A-4696-AB55-86B3BA0072DC}" srcOrd="1" destOrd="0" presId="urn:microsoft.com/office/officeart/2005/8/layout/architecture"/>
    <dgm:cxn modelId="{783AD4B2-3AAE-408C-BE8B-7F4A9F273452}" type="presParOf" srcId="{26FC3DE5-0452-47FC-BE92-2A4367F122A1}" destId="{C9E15950-CF97-45DC-8138-A88AEE7ED3FB}" srcOrd="2" destOrd="0" presId="urn:microsoft.com/office/officeart/2005/8/layout/architecture"/>
    <dgm:cxn modelId="{8F78D91C-F6DA-453C-8ECD-FEBB470E726B}" type="presParOf" srcId="{C9E15950-CF97-45DC-8138-A88AEE7ED3FB}" destId="{ADEAE4C7-73DE-4243-B51D-05C66AE8B115}" srcOrd="0" destOrd="0" presId="urn:microsoft.com/office/officeart/2005/8/layout/architecture"/>
    <dgm:cxn modelId="{ECB3F3DB-ADB8-4180-B02D-2D8BB6C336C7}" type="presParOf" srcId="{C9E15950-CF97-45DC-8138-A88AEE7ED3FB}" destId="{E6768C61-9B1C-421A-B470-CC84FC5351AB}" srcOrd="1" destOrd="0" presId="urn:microsoft.com/office/officeart/2005/8/layout/architecture"/>
    <dgm:cxn modelId="{CFE1EBE3-9F51-425B-9281-F99EE3F9725A}" type="presParOf" srcId="{26FC3DE5-0452-47FC-BE92-2A4367F122A1}" destId="{EF5E776E-3A2A-4EFC-99D2-D9D6D2152EFB}" srcOrd="3" destOrd="0" presId="urn:microsoft.com/office/officeart/2005/8/layout/architecture"/>
    <dgm:cxn modelId="{453382AC-16D0-4447-A49F-777C7A3D3FAE}" type="presParOf" srcId="{26FC3DE5-0452-47FC-BE92-2A4367F122A1}" destId="{EFF97194-E579-477C-B6DB-ABFA9C6ED077}" srcOrd="4" destOrd="0" presId="urn:microsoft.com/office/officeart/2005/8/layout/architecture"/>
    <dgm:cxn modelId="{9A5F2FD4-7836-42CB-9167-2C2ABB300DF6}" type="presParOf" srcId="{EFF97194-E579-477C-B6DB-ABFA9C6ED077}" destId="{1930294B-5E83-4794-AA1D-69A2ACF05691}" srcOrd="0" destOrd="0" presId="urn:microsoft.com/office/officeart/2005/8/layout/architecture"/>
    <dgm:cxn modelId="{ECA2CDD8-FA0E-4420-8115-D34E67AB66B7}" type="presParOf" srcId="{EFF97194-E579-477C-B6DB-ABFA9C6ED077}" destId="{9CAD86A8-4A67-4A7B-B59E-2816FB1D38C8}" srcOrd="1" destOrd="0" presId="urn:microsoft.com/office/officeart/2005/8/layout/architecture"/>
    <dgm:cxn modelId="{453B85C9-5C0C-468A-8731-D9D9F9584442}" type="presParOf" srcId="{26FC3DE5-0452-47FC-BE92-2A4367F122A1}" destId="{22D91F78-732A-4C7E-A8ED-4A790B0BA1F1}" srcOrd="5" destOrd="0" presId="urn:microsoft.com/office/officeart/2005/8/layout/architecture"/>
    <dgm:cxn modelId="{01420E8B-11D8-41FF-BF62-8E8679B26763}" type="presParOf" srcId="{26FC3DE5-0452-47FC-BE92-2A4367F122A1}" destId="{FA87BA5C-83FA-42C3-8A52-686D1F85688C}" srcOrd="6" destOrd="0" presId="urn:microsoft.com/office/officeart/2005/8/layout/architecture"/>
    <dgm:cxn modelId="{00CA0E9B-E36B-418B-92AF-E8F358B50EC9}" type="presParOf" srcId="{FA87BA5C-83FA-42C3-8A52-686D1F85688C}" destId="{DBB9B0B5-AE00-4E4D-9267-FF62D5D49B5F}" srcOrd="0" destOrd="0" presId="urn:microsoft.com/office/officeart/2005/8/layout/architecture"/>
    <dgm:cxn modelId="{E4ABCEC3-96D0-4AB4-9D94-8E36CA8F2886}" type="presParOf" srcId="{FA87BA5C-83FA-42C3-8A52-686D1F85688C}" destId="{A4C21D2F-BD76-41BD-A08E-84011133892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77734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5921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3.BoP &amp; intl. Trade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39C362-DC73-4923-B06F-526B410432F1}" type="doc">
      <dgm:prSet loTypeId="urn:microsoft.com/office/officeart/2005/8/layout/architecture" loCatId="list" qsTypeId="urn:microsoft.com/office/officeart/2005/8/quickstyle/3d5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8D17623-7A21-439B-A510-39EF4A949E4F}">
      <dgm:prSet phldrT="[Text]"/>
      <dgm:spPr/>
      <dgm:t>
        <a:bodyPr/>
        <a:lstStyle/>
        <a:p>
          <a:r>
            <a:rPr lang="en-US" dirty="0" smtClean="0"/>
            <a:t>BES173: theory, current</a:t>
          </a:r>
          <a:endParaRPr lang="en-US" dirty="0"/>
        </a:p>
      </dgm:t>
    </dgm:pt>
    <dgm:pt modelId="{E25F1825-558C-4412-A99D-E30C4F13C565}" type="parTrans" cxnId="{51E7A100-41A7-45DD-993E-43580354481A}">
      <dgm:prSet/>
      <dgm:spPr/>
      <dgm:t>
        <a:bodyPr/>
        <a:lstStyle/>
        <a:p>
          <a:endParaRPr lang="en-US"/>
        </a:p>
      </dgm:t>
    </dgm:pt>
    <dgm:pt modelId="{F1A7C63B-A62A-43E3-9B2A-771D51CF8969}" type="sibTrans" cxnId="{51E7A100-41A7-45DD-993E-43580354481A}">
      <dgm:prSet/>
      <dgm:spPr/>
      <dgm:t>
        <a:bodyPr/>
        <a:lstStyle/>
        <a:p>
          <a:endParaRPr lang="en-US"/>
        </a:p>
      </dgm:t>
    </dgm:pt>
    <dgm:pt modelId="{5234D315-886D-4509-8C83-D2A69543BB3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 smtClean="0"/>
            <a:t>BoP</a:t>
          </a:r>
          <a:r>
            <a:rPr lang="en-US" dirty="0" smtClean="0"/>
            <a:t>-Current</a:t>
          </a:r>
          <a:endParaRPr lang="en-US" dirty="0"/>
        </a:p>
      </dgm:t>
    </dgm:pt>
    <dgm:pt modelId="{2A08527C-E2A3-4B38-AB86-9F3673C5F3C0}" type="parTrans" cxnId="{50A6658D-5CFC-4362-872B-97E4E085EFDD}">
      <dgm:prSet/>
      <dgm:spPr/>
      <dgm:t>
        <a:bodyPr/>
        <a:lstStyle/>
        <a:p>
          <a:endParaRPr lang="en-US"/>
        </a:p>
      </dgm:t>
    </dgm:pt>
    <dgm:pt modelId="{AC5CECDF-8D4D-4360-8722-833548154CFB}" type="sibTrans" cxnId="{50A6658D-5CFC-4362-872B-97E4E085EFDD}">
      <dgm:prSet/>
      <dgm:spPr/>
      <dgm:t>
        <a:bodyPr/>
        <a:lstStyle/>
        <a:p>
          <a:endParaRPr lang="en-US"/>
        </a:p>
      </dgm:t>
    </dgm:pt>
    <dgm:pt modelId="{C1035C39-A791-49CB-BA04-E2363AAA2315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 smtClean="0"/>
            <a:t>BoP</a:t>
          </a:r>
          <a:r>
            <a:rPr lang="en-US" dirty="0" smtClean="0"/>
            <a:t>-Capital</a:t>
          </a:r>
          <a:endParaRPr lang="en-US" dirty="0"/>
        </a:p>
      </dgm:t>
    </dgm:pt>
    <dgm:pt modelId="{1A9FFE3F-6320-4A5E-A0A0-2C165A19072E}" type="parTrans" cxnId="{B04433C9-6933-43F1-8A48-804B6211E2C6}">
      <dgm:prSet/>
      <dgm:spPr/>
      <dgm:t>
        <a:bodyPr/>
        <a:lstStyle/>
        <a:p>
          <a:endParaRPr lang="en-US"/>
        </a:p>
      </dgm:t>
    </dgm:pt>
    <dgm:pt modelId="{B5F50B03-D040-406B-9575-F413BAEE74CB}" type="sibTrans" cxnId="{B04433C9-6933-43F1-8A48-804B6211E2C6}">
      <dgm:prSet/>
      <dgm:spPr/>
      <dgm:t>
        <a:bodyPr/>
        <a:lstStyle/>
        <a:p>
          <a:endParaRPr lang="en-US"/>
        </a:p>
      </dgm:t>
    </dgm:pt>
    <dgm:pt modelId="{21978107-96A8-48E0-B109-27517659D47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Orgs</a:t>
          </a:r>
          <a:endParaRPr lang="en-US" dirty="0"/>
        </a:p>
      </dgm:t>
    </dgm:pt>
    <dgm:pt modelId="{1A5D4079-5927-4232-ADC2-66EDF1186C08}" type="parTrans" cxnId="{09E2AEC0-70CA-401E-A3CC-C3CA8A2E178F}">
      <dgm:prSet/>
      <dgm:spPr/>
      <dgm:t>
        <a:bodyPr/>
        <a:lstStyle/>
        <a:p>
          <a:endParaRPr lang="en-US"/>
        </a:p>
      </dgm:t>
    </dgm:pt>
    <dgm:pt modelId="{98FD8057-4185-4DF9-A428-5EB3E5730170}" type="sibTrans" cxnId="{09E2AEC0-70CA-401E-A3CC-C3CA8A2E178F}">
      <dgm:prSet/>
      <dgm:spPr/>
      <dgm:t>
        <a:bodyPr/>
        <a:lstStyle/>
        <a:p>
          <a:endParaRPr lang="en-US"/>
        </a:p>
      </dgm:t>
    </dgm:pt>
    <dgm:pt modelId="{923FF02F-DE1A-44B1-A1A9-310F3DD4ED9F}">
      <dgm:prSet phldrT="[Text]"/>
      <dgm:spPr/>
      <dgm:t>
        <a:bodyPr/>
        <a:lstStyle/>
        <a:p>
          <a:r>
            <a:rPr lang="en-US" dirty="0" smtClean="0"/>
            <a:t>Survey Ch.5</a:t>
          </a:r>
          <a:endParaRPr lang="en-US" dirty="0"/>
        </a:p>
      </dgm:t>
    </dgm:pt>
    <dgm:pt modelId="{5AFEC269-0996-4B1C-AB6B-4795F51E0993}" type="parTrans" cxnId="{947AD826-8C7D-476F-8875-F72F4F2CED6E}">
      <dgm:prSet/>
      <dgm:spPr/>
      <dgm:t>
        <a:bodyPr/>
        <a:lstStyle/>
        <a:p>
          <a:endParaRPr lang="en-US"/>
        </a:p>
      </dgm:t>
    </dgm:pt>
    <dgm:pt modelId="{86A5EA41-ED3F-4EA3-8919-EFAD5019678F}" type="sibTrans" cxnId="{947AD826-8C7D-476F-8875-F72F4F2CED6E}">
      <dgm:prSet/>
      <dgm:spPr/>
      <dgm:t>
        <a:bodyPr/>
        <a:lstStyle/>
        <a:p>
          <a:endParaRPr lang="en-US"/>
        </a:p>
      </dgm:t>
    </dgm:pt>
    <dgm:pt modelId="{16F0AD12-AD26-4A3F-AEB5-7DEC5F5F2440}" type="pres">
      <dgm:prSet presAssocID="{8E39C362-DC73-4923-B06F-526B410432F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280E1A8-B72C-41D0-8532-8013DF2A9490}" type="pres">
      <dgm:prSet presAssocID="{98D17623-7A21-439B-A510-39EF4A949E4F}" presName="vertOne" presStyleCnt="0"/>
      <dgm:spPr/>
    </dgm:pt>
    <dgm:pt modelId="{1D9076B6-D822-4D03-9150-8160F86E592E}" type="pres">
      <dgm:prSet presAssocID="{98D17623-7A21-439B-A510-39EF4A949E4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B61926-341E-46EE-894F-2F764E706653}" type="pres">
      <dgm:prSet presAssocID="{98D17623-7A21-439B-A510-39EF4A949E4F}" presName="parTransOne" presStyleCnt="0"/>
      <dgm:spPr/>
    </dgm:pt>
    <dgm:pt modelId="{26FC3DE5-0452-47FC-BE92-2A4367F122A1}" type="pres">
      <dgm:prSet presAssocID="{98D17623-7A21-439B-A510-39EF4A949E4F}" presName="horzOne" presStyleCnt="0"/>
      <dgm:spPr/>
    </dgm:pt>
    <dgm:pt modelId="{93C988D3-8BB2-4C42-AF59-C7F15DFF26AD}" type="pres">
      <dgm:prSet presAssocID="{5234D315-886D-4509-8C83-D2A69543BB3A}" presName="vertTwo" presStyleCnt="0"/>
      <dgm:spPr/>
    </dgm:pt>
    <dgm:pt modelId="{BD7A5F04-B969-4FDD-A7B6-7FD54D7E4B19}" type="pres">
      <dgm:prSet presAssocID="{5234D315-886D-4509-8C83-D2A69543BB3A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3A7B4A-1F4A-4433-B607-BCAFE2B512FF}" type="pres">
      <dgm:prSet presAssocID="{5234D315-886D-4509-8C83-D2A69543BB3A}" presName="horzTwo" presStyleCnt="0"/>
      <dgm:spPr/>
    </dgm:pt>
    <dgm:pt modelId="{2202600C-1B0A-4696-AB55-86B3BA0072DC}" type="pres">
      <dgm:prSet presAssocID="{AC5CECDF-8D4D-4360-8722-833548154CFB}" presName="sibSpaceTwo" presStyleCnt="0"/>
      <dgm:spPr/>
    </dgm:pt>
    <dgm:pt modelId="{C9E15950-CF97-45DC-8138-A88AEE7ED3FB}" type="pres">
      <dgm:prSet presAssocID="{C1035C39-A791-49CB-BA04-E2363AAA2315}" presName="vertTwo" presStyleCnt="0"/>
      <dgm:spPr/>
    </dgm:pt>
    <dgm:pt modelId="{ADEAE4C7-73DE-4243-B51D-05C66AE8B115}" type="pres">
      <dgm:prSet presAssocID="{C1035C39-A791-49CB-BA04-E2363AAA2315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768C61-9B1C-421A-B470-CC84FC5351AB}" type="pres">
      <dgm:prSet presAssocID="{C1035C39-A791-49CB-BA04-E2363AAA2315}" presName="horzTwo" presStyleCnt="0"/>
      <dgm:spPr/>
    </dgm:pt>
    <dgm:pt modelId="{EF5E776E-3A2A-4EFC-99D2-D9D6D2152EFB}" type="pres">
      <dgm:prSet presAssocID="{B5F50B03-D040-406B-9575-F413BAEE74CB}" presName="sibSpaceTwo" presStyleCnt="0"/>
      <dgm:spPr/>
    </dgm:pt>
    <dgm:pt modelId="{EFF97194-E579-477C-B6DB-ABFA9C6ED077}" type="pres">
      <dgm:prSet presAssocID="{21978107-96A8-48E0-B109-27517659D479}" presName="vertTwo" presStyleCnt="0"/>
      <dgm:spPr/>
    </dgm:pt>
    <dgm:pt modelId="{1930294B-5E83-4794-AA1D-69A2ACF05691}" type="pres">
      <dgm:prSet presAssocID="{21978107-96A8-48E0-B109-27517659D479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AD86A8-4A67-4A7B-B59E-2816FB1D38C8}" type="pres">
      <dgm:prSet presAssocID="{21978107-96A8-48E0-B109-27517659D479}" presName="horzTwo" presStyleCnt="0"/>
      <dgm:spPr/>
    </dgm:pt>
    <dgm:pt modelId="{22D91F78-732A-4C7E-A8ED-4A790B0BA1F1}" type="pres">
      <dgm:prSet presAssocID="{98FD8057-4185-4DF9-A428-5EB3E5730170}" presName="sibSpaceTwo" presStyleCnt="0"/>
      <dgm:spPr/>
    </dgm:pt>
    <dgm:pt modelId="{FA87BA5C-83FA-42C3-8A52-686D1F85688C}" type="pres">
      <dgm:prSet presAssocID="{923FF02F-DE1A-44B1-A1A9-310F3DD4ED9F}" presName="vertTwo" presStyleCnt="0"/>
      <dgm:spPr/>
    </dgm:pt>
    <dgm:pt modelId="{DBB9B0B5-AE00-4E4D-9267-FF62D5D49B5F}" type="pres">
      <dgm:prSet presAssocID="{923FF02F-DE1A-44B1-A1A9-310F3DD4ED9F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C21D2F-BD76-41BD-A08E-84011133892F}" type="pres">
      <dgm:prSet presAssocID="{923FF02F-DE1A-44B1-A1A9-310F3DD4ED9F}" presName="horzTwo" presStyleCnt="0"/>
      <dgm:spPr/>
    </dgm:pt>
  </dgm:ptLst>
  <dgm:cxnLst>
    <dgm:cxn modelId="{50A6658D-5CFC-4362-872B-97E4E085EFDD}" srcId="{98D17623-7A21-439B-A510-39EF4A949E4F}" destId="{5234D315-886D-4509-8C83-D2A69543BB3A}" srcOrd="0" destOrd="0" parTransId="{2A08527C-E2A3-4B38-AB86-9F3673C5F3C0}" sibTransId="{AC5CECDF-8D4D-4360-8722-833548154CFB}"/>
    <dgm:cxn modelId="{998DC6F8-13B4-4EC8-BAA6-400465FE12BC}" type="presOf" srcId="{8E39C362-DC73-4923-B06F-526B410432F1}" destId="{16F0AD12-AD26-4A3F-AEB5-7DEC5F5F2440}" srcOrd="0" destOrd="0" presId="urn:microsoft.com/office/officeart/2005/8/layout/architecture"/>
    <dgm:cxn modelId="{5D1BBCF9-135D-45EF-B048-5B2B653E8395}" type="presOf" srcId="{21978107-96A8-48E0-B109-27517659D479}" destId="{1930294B-5E83-4794-AA1D-69A2ACF05691}" srcOrd="0" destOrd="0" presId="urn:microsoft.com/office/officeart/2005/8/layout/architecture"/>
    <dgm:cxn modelId="{5C427FB4-9A93-47D5-B7C3-483227D36F50}" type="presOf" srcId="{923FF02F-DE1A-44B1-A1A9-310F3DD4ED9F}" destId="{DBB9B0B5-AE00-4E4D-9267-FF62D5D49B5F}" srcOrd="0" destOrd="0" presId="urn:microsoft.com/office/officeart/2005/8/layout/architecture"/>
    <dgm:cxn modelId="{DA9F9832-8AA2-406E-ACBA-C4DF4504D12B}" type="presOf" srcId="{5234D315-886D-4509-8C83-D2A69543BB3A}" destId="{BD7A5F04-B969-4FDD-A7B6-7FD54D7E4B19}" srcOrd="0" destOrd="0" presId="urn:microsoft.com/office/officeart/2005/8/layout/architecture"/>
    <dgm:cxn modelId="{947AD826-8C7D-476F-8875-F72F4F2CED6E}" srcId="{98D17623-7A21-439B-A510-39EF4A949E4F}" destId="{923FF02F-DE1A-44B1-A1A9-310F3DD4ED9F}" srcOrd="3" destOrd="0" parTransId="{5AFEC269-0996-4B1C-AB6B-4795F51E0993}" sibTransId="{86A5EA41-ED3F-4EA3-8919-EFAD5019678F}"/>
    <dgm:cxn modelId="{09E2AEC0-70CA-401E-A3CC-C3CA8A2E178F}" srcId="{98D17623-7A21-439B-A510-39EF4A949E4F}" destId="{21978107-96A8-48E0-B109-27517659D479}" srcOrd="2" destOrd="0" parTransId="{1A5D4079-5927-4232-ADC2-66EDF1186C08}" sibTransId="{98FD8057-4185-4DF9-A428-5EB3E5730170}"/>
    <dgm:cxn modelId="{3EFAC996-14F2-4688-B14C-CFBCB1E72088}" type="presOf" srcId="{C1035C39-A791-49CB-BA04-E2363AAA2315}" destId="{ADEAE4C7-73DE-4243-B51D-05C66AE8B115}" srcOrd="0" destOrd="0" presId="urn:microsoft.com/office/officeart/2005/8/layout/architecture"/>
    <dgm:cxn modelId="{B04433C9-6933-43F1-8A48-804B6211E2C6}" srcId="{98D17623-7A21-439B-A510-39EF4A949E4F}" destId="{C1035C39-A791-49CB-BA04-E2363AAA2315}" srcOrd="1" destOrd="0" parTransId="{1A9FFE3F-6320-4A5E-A0A0-2C165A19072E}" sibTransId="{B5F50B03-D040-406B-9575-F413BAEE74CB}"/>
    <dgm:cxn modelId="{F758FA62-F72C-4DEB-A10F-507F7D37FAA1}" type="presOf" srcId="{98D17623-7A21-439B-A510-39EF4A949E4F}" destId="{1D9076B6-D822-4D03-9150-8160F86E592E}" srcOrd="0" destOrd="0" presId="urn:microsoft.com/office/officeart/2005/8/layout/architecture"/>
    <dgm:cxn modelId="{51E7A100-41A7-45DD-993E-43580354481A}" srcId="{8E39C362-DC73-4923-B06F-526B410432F1}" destId="{98D17623-7A21-439B-A510-39EF4A949E4F}" srcOrd="0" destOrd="0" parTransId="{E25F1825-558C-4412-A99D-E30C4F13C565}" sibTransId="{F1A7C63B-A62A-43E3-9B2A-771D51CF8969}"/>
    <dgm:cxn modelId="{B2E82208-2689-445A-A352-9DA20D31671D}" type="presParOf" srcId="{16F0AD12-AD26-4A3F-AEB5-7DEC5F5F2440}" destId="{8280E1A8-B72C-41D0-8532-8013DF2A9490}" srcOrd="0" destOrd="0" presId="urn:microsoft.com/office/officeart/2005/8/layout/architecture"/>
    <dgm:cxn modelId="{231FBEFB-3F42-44E8-88B3-54F4D0D984E3}" type="presParOf" srcId="{8280E1A8-B72C-41D0-8532-8013DF2A9490}" destId="{1D9076B6-D822-4D03-9150-8160F86E592E}" srcOrd="0" destOrd="0" presId="urn:microsoft.com/office/officeart/2005/8/layout/architecture"/>
    <dgm:cxn modelId="{4651C8EE-717C-408B-B47B-ADAF5FCEA946}" type="presParOf" srcId="{8280E1A8-B72C-41D0-8532-8013DF2A9490}" destId="{83B61926-341E-46EE-894F-2F764E706653}" srcOrd="1" destOrd="0" presId="urn:microsoft.com/office/officeart/2005/8/layout/architecture"/>
    <dgm:cxn modelId="{830EB534-ACD2-4FFA-ABB1-3A91B3A8A37A}" type="presParOf" srcId="{8280E1A8-B72C-41D0-8532-8013DF2A9490}" destId="{26FC3DE5-0452-47FC-BE92-2A4367F122A1}" srcOrd="2" destOrd="0" presId="urn:microsoft.com/office/officeart/2005/8/layout/architecture"/>
    <dgm:cxn modelId="{12CCD8FC-1437-4B3D-98EF-F7D2A6C33BE0}" type="presParOf" srcId="{26FC3DE5-0452-47FC-BE92-2A4367F122A1}" destId="{93C988D3-8BB2-4C42-AF59-C7F15DFF26AD}" srcOrd="0" destOrd="0" presId="urn:microsoft.com/office/officeart/2005/8/layout/architecture"/>
    <dgm:cxn modelId="{B16714CD-EC33-42D1-96EA-DA0D41A47684}" type="presParOf" srcId="{93C988D3-8BB2-4C42-AF59-C7F15DFF26AD}" destId="{BD7A5F04-B969-4FDD-A7B6-7FD54D7E4B19}" srcOrd="0" destOrd="0" presId="urn:microsoft.com/office/officeart/2005/8/layout/architecture"/>
    <dgm:cxn modelId="{50BA49BC-7F7C-41B7-A6A9-A1CE08A76174}" type="presParOf" srcId="{93C988D3-8BB2-4C42-AF59-C7F15DFF26AD}" destId="{803A7B4A-1F4A-4433-B607-BCAFE2B512FF}" srcOrd="1" destOrd="0" presId="urn:microsoft.com/office/officeart/2005/8/layout/architecture"/>
    <dgm:cxn modelId="{C8953B84-182E-4F0D-986F-8A781460DB1A}" type="presParOf" srcId="{26FC3DE5-0452-47FC-BE92-2A4367F122A1}" destId="{2202600C-1B0A-4696-AB55-86B3BA0072DC}" srcOrd="1" destOrd="0" presId="urn:microsoft.com/office/officeart/2005/8/layout/architecture"/>
    <dgm:cxn modelId="{783AD4B2-3AAE-408C-BE8B-7F4A9F273452}" type="presParOf" srcId="{26FC3DE5-0452-47FC-BE92-2A4367F122A1}" destId="{C9E15950-CF97-45DC-8138-A88AEE7ED3FB}" srcOrd="2" destOrd="0" presId="urn:microsoft.com/office/officeart/2005/8/layout/architecture"/>
    <dgm:cxn modelId="{8F78D91C-F6DA-453C-8ECD-FEBB470E726B}" type="presParOf" srcId="{C9E15950-CF97-45DC-8138-A88AEE7ED3FB}" destId="{ADEAE4C7-73DE-4243-B51D-05C66AE8B115}" srcOrd="0" destOrd="0" presId="urn:microsoft.com/office/officeart/2005/8/layout/architecture"/>
    <dgm:cxn modelId="{ECB3F3DB-ADB8-4180-B02D-2D8BB6C336C7}" type="presParOf" srcId="{C9E15950-CF97-45DC-8138-A88AEE7ED3FB}" destId="{E6768C61-9B1C-421A-B470-CC84FC5351AB}" srcOrd="1" destOrd="0" presId="urn:microsoft.com/office/officeart/2005/8/layout/architecture"/>
    <dgm:cxn modelId="{CFE1EBE3-9F51-425B-9281-F99EE3F9725A}" type="presParOf" srcId="{26FC3DE5-0452-47FC-BE92-2A4367F122A1}" destId="{EF5E776E-3A2A-4EFC-99D2-D9D6D2152EFB}" srcOrd="3" destOrd="0" presId="urn:microsoft.com/office/officeart/2005/8/layout/architecture"/>
    <dgm:cxn modelId="{453382AC-16D0-4447-A49F-777C7A3D3FAE}" type="presParOf" srcId="{26FC3DE5-0452-47FC-BE92-2A4367F122A1}" destId="{EFF97194-E579-477C-B6DB-ABFA9C6ED077}" srcOrd="4" destOrd="0" presId="urn:microsoft.com/office/officeart/2005/8/layout/architecture"/>
    <dgm:cxn modelId="{9A5F2FD4-7836-42CB-9167-2C2ABB300DF6}" type="presParOf" srcId="{EFF97194-E579-477C-B6DB-ABFA9C6ED077}" destId="{1930294B-5E83-4794-AA1D-69A2ACF05691}" srcOrd="0" destOrd="0" presId="urn:microsoft.com/office/officeart/2005/8/layout/architecture"/>
    <dgm:cxn modelId="{ECA2CDD8-FA0E-4420-8115-D34E67AB66B7}" type="presParOf" srcId="{EFF97194-E579-477C-B6DB-ABFA9C6ED077}" destId="{9CAD86A8-4A67-4A7B-B59E-2816FB1D38C8}" srcOrd="1" destOrd="0" presId="urn:microsoft.com/office/officeart/2005/8/layout/architecture"/>
    <dgm:cxn modelId="{453B85C9-5C0C-468A-8731-D9D9F9584442}" type="presParOf" srcId="{26FC3DE5-0452-47FC-BE92-2A4367F122A1}" destId="{22D91F78-732A-4C7E-A8ED-4A790B0BA1F1}" srcOrd="5" destOrd="0" presId="urn:microsoft.com/office/officeart/2005/8/layout/architecture"/>
    <dgm:cxn modelId="{01420E8B-11D8-41FF-BF62-8E8679B26763}" type="presParOf" srcId="{26FC3DE5-0452-47FC-BE92-2A4367F122A1}" destId="{FA87BA5C-83FA-42C3-8A52-686D1F85688C}" srcOrd="6" destOrd="0" presId="urn:microsoft.com/office/officeart/2005/8/layout/architecture"/>
    <dgm:cxn modelId="{00CA0E9B-E36B-418B-92AF-E8F358B50EC9}" type="presParOf" srcId="{FA87BA5C-83FA-42C3-8A52-686D1F85688C}" destId="{DBB9B0B5-AE00-4E4D-9267-FF62D5D49B5F}" srcOrd="0" destOrd="0" presId="urn:microsoft.com/office/officeart/2005/8/layout/architecture"/>
    <dgm:cxn modelId="{E4ABCEC3-96D0-4AB4-9D94-8E36CA8F2886}" type="presParOf" srcId="{FA87BA5C-83FA-42C3-8A52-686D1F85688C}" destId="{A4C21D2F-BD76-41BD-A08E-84011133892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0010B5-474D-464E-84D0-BBB7184E9D74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A181C3-8EB3-4B6F-A526-CAB5D0FE8CD2}">
      <dgm:prSet phldrT="[Text]"/>
      <dgm:spPr/>
      <dgm:t>
        <a:bodyPr/>
        <a:lstStyle/>
        <a:p>
          <a:r>
            <a:rPr lang="en-US" smtClean="0"/>
            <a:t>AE</a:t>
          </a:r>
          <a:endParaRPr lang="en-US"/>
        </a:p>
      </dgm:t>
    </dgm:pt>
    <dgm:pt modelId="{3278795F-0C45-4B1E-8D15-79DB94319CA5}" type="parTrans" cxnId="{0F73FEFB-0536-4C36-8F5E-C0F150EBBABF}">
      <dgm:prSet/>
      <dgm:spPr/>
      <dgm:t>
        <a:bodyPr/>
        <a:lstStyle/>
        <a:p>
          <a:endParaRPr lang="en-US"/>
        </a:p>
      </dgm:t>
    </dgm:pt>
    <dgm:pt modelId="{FF0CF3AB-82FA-4951-8822-A4E92E2011A3}" type="sibTrans" cxnId="{0F73FEFB-0536-4C36-8F5E-C0F150EBBABF}">
      <dgm:prSet/>
      <dgm:spPr/>
      <dgm:t>
        <a:bodyPr/>
        <a:lstStyle/>
        <a:p>
          <a:endParaRPr lang="en-US"/>
        </a:p>
      </dgm:t>
    </dgm:pt>
    <dgm:pt modelId="{D3FEFFD0-289E-443C-803D-E639C5F68BF5}">
      <dgm:prSet/>
      <dgm:spPr/>
      <dgm:t>
        <a:bodyPr/>
        <a:lstStyle/>
        <a:p>
          <a:r>
            <a:rPr lang="en-US" dirty="0" smtClean="0"/>
            <a:t>Counter cyclic: Fiscal Activism, stimulus</a:t>
          </a:r>
          <a:endParaRPr lang="en-US" dirty="0"/>
        </a:p>
      </dgm:t>
    </dgm:pt>
    <dgm:pt modelId="{0396979B-CBF2-494B-B2A7-C83421B01CB2}" type="parTrans" cxnId="{0C366CDC-D78C-46A8-943C-61E14727BCFB}">
      <dgm:prSet/>
      <dgm:spPr/>
      <dgm:t>
        <a:bodyPr/>
        <a:lstStyle/>
        <a:p>
          <a:endParaRPr lang="en-US"/>
        </a:p>
      </dgm:t>
    </dgm:pt>
    <dgm:pt modelId="{83AD3FB4-75C6-498B-8640-896DDB6F8C95}" type="sibTrans" cxnId="{0C366CDC-D78C-46A8-943C-61E14727BCFB}">
      <dgm:prSet/>
      <dgm:spPr/>
      <dgm:t>
        <a:bodyPr/>
        <a:lstStyle/>
        <a:p>
          <a:endParaRPr lang="en-US"/>
        </a:p>
      </dgm:t>
    </dgm:pt>
    <dgm:pt modelId="{C5AB1940-3D7A-4099-9A58-FF5B1DFB3625}">
      <dgm:prSet/>
      <dgm:spPr/>
      <dgm:t>
        <a:bodyPr/>
        <a:lstStyle/>
        <a:p>
          <a:r>
            <a:rPr lang="en-US" dirty="0" smtClean="0"/>
            <a:t>Near Zero interest monetary policy</a:t>
          </a:r>
          <a:endParaRPr lang="en-US" dirty="0"/>
        </a:p>
      </dgm:t>
    </dgm:pt>
    <dgm:pt modelId="{305DF277-4CAB-4FA9-AB90-798C38527842}" type="parTrans" cxnId="{6A5F89E6-AA52-4133-9F0E-D399167A4CF0}">
      <dgm:prSet/>
      <dgm:spPr/>
      <dgm:t>
        <a:bodyPr/>
        <a:lstStyle/>
        <a:p>
          <a:endParaRPr lang="en-US"/>
        </a:p>
      </dgm:t>
    </dgm:pt>
    <dgm:pt modelId="{BA369D8D-A43D-4A9F-9A0B-F9C61EDB2540}" type="sibTrans" cxnId="{6A5F89E6-AA52-4133-9F0E-D399167A4CF0}">
      <dgm:prSet/>
      <dgm:spPr/>
      <dgm:t>
        <a:bodyPr/>
        <a:lstStyle/>
        <a:p>
          <a:endParaRPr lang="en-US"/>
        </a:p>
      </dgm:t>
    </dgm:pt>
    <dgm:pt modelId="{F8B4D2FB-9F0C-4E90-90B5-B050A9B9CA9C}">
      <dgm:prSet/>
      <dgm:spPr/>
      <dgm:t>
        <a:bodyPr/>
        <a:lstStyle/>
        <a:p>
          <a:r>
            <a:rPr lang="en-US" dirty="0" smtClean="0"/>
            <a:t>India</a:t>
          </a:r>
          <a:endParaRPr lang="en-US" dirty="0"/>
        </a:p>
      </dgm:t>
    </dgm:pt>
    <dgm:pt modelId="{3A53FD95-F591-4F68-BAF1-97A541629260}" type="parTrans" cxnId="{63C46270-20A5-47F0-B145-9F934BA336F1}">
      <dgm:prSet/>
      <dgm:spPr/>
      <dgm:t>
        <a:bodyPr/>
        <a:lstStyle/>
        <a:p>
          <a:endParaRPr lang="en-US"/>
        </a:p>
      </dgm:t>
    </dgm:pt>
    <dgm:pt modelId="{8688A8C4-BA85-4AF8-B06F-1051BBDD33EA}" type="sibTrans" cxnId="{63C46270-20A5-47F0-B145-9F934BA336F1}">
      <dgm:prSet/>
      <dgm:spPr/>
      <dgm:t>
        <a:bodyPr/>
        <a:lstStyle/>
        <a:p>
          <a:endParaRPr lang="en-US"/>
        </a:p>
      </dgm:t>
    </dgm:pt>
    <dgm:pt modelId="{53B3DD79-3384-424C-AA46-7D0C7C25C5D2}">
      <dgm:prSet/>
      <dgm:spPr/>
      <dgm:t>
        <a:bodyPr/>
        <a:lstStyle/>
        <a:p>
          <a:r>
            <a:rPr lang="en-US" dirty="0" smtClean="0"/>
            <a:t>Fiscal prudence : </a:t>
          </a:r>
          <a:r>
            <a:rPr lang="en-US" dirty="0" err="1" smtClean="0"/>
            <a:t>Debt:GDP</a:t>
          </a:r>
          <a:r>
            <a:rPr lang="en-US" dirty="0" smtClean="0"/>
            <a:t>, Primary Deficit is high</a:t>
          </a:r>
          <a:endParaRPr lang="en-US" dirty="0"/>
        </a:p>
      </dgm:t>
    </dgm:pt>
    <dgm:pt modelId="{F30A645B-00D0-4EFE-9D67-452741AD7755}" type="parTrans" cxnId="{2C2D7EF1-8B4F-4106-9EAE-8D599CC88FF2}">
      <dgm:prSet/>
      <dgm:spPr/>
      <dgm:t>
        <a:bodyPr/>
        <a:lstStyle/>
        <a:p>
          <a:endParaRPr lang="en-US"/>
        </a:p>
      </dgm:t>
    </dgm:pt>
    <dgm:pt modelId="{E43243A1-940A-48B3-A0C1-42D2EAE12DD4}" type="sibTrans" cxnId="{2C2D7EF1-8B4F-4106-9EAE-8D599CC88FF2}">
      <dgm:prSet/>
      <dgm:spPr/>
      <dgm:t>
        <a:bodyPr/>
        <a:lstStyle/>
        <a:p>
          <a:endParaRPr lang="en-US"/>
        </a:p>
      </dgm:t>
    </dgm:pt>
    <dgm:pt modelId="{A0B86586-ABB9-466B-8E0B-155301D73FED}">
      <dgm:prSet/>
      <dgm:spPr/>
      <dgm:t>
        <a:bodyPr/>
        <a:lstStyle/>
        <a:p>
          <a:r>
            <a:rPr lang="en-US" dirty="0" smtClean="0"/>
            <a:t>Inflation is high, so can't do.</a:t>
          </a:r>
          <a:endParaRPr lang="en-US" dirty="0"/>
        </a:p>
      </dgm:t>
    </dgm:pt>
    <dgm:pt modelId="{111F1236-1B74-4B10-B505-185C1B55B458}" type="parTrans" cxnId="{31187DA7-EB6F-4D90-A297-4AAF78A6FF4F}">
      <dgm:prSet/>
      <dgm:spPr/>
      <dgm:t>
        <a:bodyPr/>
        <a:lstStyle/>
        <a:p>
          <a:endParaRPr lang="en-US"/>
        </a:p>
      </dgm:t>
    </dgm:pt>
    <dgm:pt modelId="{83E6C63A-ED4A-406C-BC72-9552E0981F77}" type="sibTrans" cxnId="{31187DA7-EB6F-4D90-A297-4AAF78A6FF4F}">
      <dgm:prSet/>
      <dgm:spPr/>
      <dgm:t>
        <a:bodyPr/>
        <a:lstStyle/>
        <a:p>
          <a:endParaRPr lang="en-US"/>
        </a:p>
      </dgm:t>
    </dgm:pt>
    <dgm:pt modelId="{87F247F5-7B48-47B9-8993-F74229AA9C07}" type="pres">
      <dgm:prSet presAssocID="{5E0010B5-474D-464E-84D0-BBB7184E9D7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3F9C7C-E230-4DDD-A198-55D5DA32E30B}" type="pres">
      <dgm:prSet presAssocID="{32A181C3-8EB3-4B6F-A526-CAB5D0FE8CD2}" presName="vertFlow" presStyleCnt="0"/>
      <dgm:spPr/>
    </dgm:pt>
    <dgm:pt modelId="{56567EF8-5355-4359-943B-B5B4F2383496}" type="pres">
      <dgm:prSet presAssocID="{32A181C3-8EB3-4B6F-A526-CAB5D0FE8CD2}" presName="header" presStyleLbl="node1" presStyleIdx="0" presStyleCnt="2"/>
      <dgm:spPr/>
      <dgm:t>
        <a:bodyPr/>
        <a:lstStyle/>
        <a:p>
          <a:endParaRPr lang="en-US"/>
        </a:p>
      </dgm:t>
    </dgm:pt>
    <dgm:pt modelId="{DA850306-976A-4A43-B09E-412E64876E8B}" type="pres">
      <dgm:prSet presAssocID="{0396979B-CBF2-494B-B2A7-C83421B01CB2}" presName="parTrans" presStyleLbl="sibTrans2D1" presStyleIdx="0" presStyleCnt="4"/>
      <dgm:spPr/>
      <dgm:t>
        <a:bodyPr/>
        <a:lstStyle/>
        <a:p>
          <a:endParaRPr lang="en-US"/>
        </a:p>
      </dgm:t>
    </dgm:pt>
    <dgm:pt modelId="{09C46E8F-4F74-498D-A139-0B81985C3F8F}" type="pres">
      <dgm:prSet presAssocID="{D3FEFFD0-289E-443C-803D-E639C5F68BF5}" presName="child" presStyleLbl="alignAccFollowNode1" presStyleIdx="0" presStyleCnt="4" custScaleY="1666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C0660-738E-487C-BCD6-99D11370BD5B}" type="pres">
      <dgm:prSet presAssocID="{83AD3FB4-75C6-498B-8640-896DDB6F8C9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62B56DC5-2F49-4940-9EBF-2E0E19C11C15}" type="pres">
      <dgm:prSet presAssocID="{C5AB1940-3D7A-4099-9A58-FF5B1DFB3625}" presName="child" presStyleLbl="alignAccFollowNode1" presStyleIdx="1" presStyleCnt="4" custScaleY="1666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723643-83CC-4214-A276-8FA0BD64DD05}" type="pres">
      <dgm:prSet presAssocID="{32A181C3-8EB3-4B6F-A526-CAB5D0FE8CD2}" presName="hSp" presStyleCnt="0"/>
      <dgm:spPr/>
    </dgm:pt>
    <dgm:pt modelId="{119E0FE1-3919-4BBA-A934-251F90EA0049}" type="pres">
      <dgm:prSet presAssocID="{F8B4D2FB-9F0C-4E90-90B5-B050A9B9CA9C}" presName="vertFlow" presStyleCnt="0"/>
      <dgm:spPr/>
    </dgm:pt>
    <dgm:pt modelId="{48701C0A-6946-41C4-9FBC-29C5AF4DD8C4}" type="pres">
      <dgm:prSet presAssocID="{F8B4D2FB-9F0C-4E90-90B5-B050A9B9CA9C}" presName="header" presStyleLbl="node1" presStyleIdx="1" presStyleCnt="2"/>
      <dgm:spPr/>
      <dgm:t>
        <a:bodyPr/>
        <a:lstStyle/>
        <a:p>
          <a:endParaRPr lang="en-US"/>
        </a:p>
      </dgm:t>
    </dgm:pt>
    <dgm:pt modelId="{212403D5-C20D-4B23-8DFF-65BBC0B176FC}" type="pres">
      <dgm:prSet presAssocID="{F30A645B-00D0-4EFE-9D67-452741AD7755}" presName="parTrans" presStyleLbl="sibTrans2D1" presStyleIdx="2" presStyleCnt="4"/>
      <dgm:spPr/>
      <dgm:t>
        <a:bodyPr/>
        <a:lstStyle/>
        <a:p>
          <a:endParaRPr lang="en-US"/>
        </a:p>
      </dgm:t>
    </dgm:pt>
    <dgm:pt modelId="{B01BC79A-605B-42E1-A28D-0C8E9CB59957}" type="pres">
      <dgm:prSet presAssocID="{53B3DD79-3384-424C-AA46-7D0C7C25C5D2}" presName="child" presStyleLbl="alignAccFollowNode1" presStyleIdx="2" presStyleCnt="4" custScaleY="1797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3E914-E784-4B4E-8E73-4D6BFD53302C}" type="pres">
      <dgm:prSet presAssocID="{E43243A1-940A-48B3-A0C1-42D2EAE12DD4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B9B985-5C35-43F8-A296-2C9A06682A51}" type="pres">
      <dgm:prSet presAssocID="{A0B86586-ABB9-466B-8E0B-155301D73FED}" presName="child" presStyleLbl="alignAccFollowNode1" presStyleIdx="3" presStyleCnt="4" custScaleY="1437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73FEFB-0536-4C36-8F5E-C0F150EBBABF}" srcId="{5E0010B5-474D-464E-84D0-BBB7184E9D74}" destId="{32A181C3-8EB3-4B6F-A526-CAB5D0FE8CD2}" srcOrd="0" destOrd="0" parTransId="{3278795F-0C45-4B1E-8D15-79DB94319CA5}" sibTransId="{FF0CF3AB-82FA-4951-8822-A4E92E2011A3}"/>
    <dgm:cxn modelId="{7EF0E2FE-2DD8-46E9-896B-03BC2CD3AD07}" type="presOf" srcId="{F8B4D2FB-9F0C-4E90-90B5-B050A9B9CA9C}" destId="{48701C0A-6946-41C4-9FBC-29C5AF4DD8C4}" srcOrd="0" destOrd="0" presId="urn:microsoft.com/office/officeart/2005/8/layout/lProcess1"/>
    <dgm:cxn modelId="{6A5F89E6-AA52-4133-9F0E-D399167A4CF0}" srcId="{32A181C3-8EB3-4B6F-A526-CAB5D0FE8CD2}" destId="{C5AB1940-3D7A-4099-9A58-FF5B1DFB3625}" srcOrd="1" destOrd="0" parTransId="{305DF277-4CAB-4FA9-AB90-798C38527842}" sibTransId="{BA369D8D-A43D-4A9F-9A0B-F9C61EDB2540}"/>
    <dgm:cxn modelId="{0C366CDC-D78C-46A8-943C-61E14727BCFB}" srcId="{32A181C3-8EB3-4B6F-A526-CAB5D0FE8CD2}" destId="{D3FEFFD0-289E-443C-803D-E639C5F68BF5}" srcOrd="0" destOrd="0" parTransId="{0396979B-CBF2-494B-B2A7-C83421B01CB2}" sibTransId="{83AD3FB4-75C6-498B-8640-896DDB6F8C95}"/>
    <dgm:cxn modelId="{63C46270-20A5-47F0-B145-9F934BA336F1}" srcId="{5E0010B5-474D-464E-84D0-BBB7184E9D74}" destId="{F8B4D2FB-9F0C-4E90-90B5-B050A9B9CA9C}" srcOrd="1" destOrd="0" parTransId="{3A53FD95-F591-4F68-BAF1-97A541629260}" sibTransId="{8688A8C4-BA85-4AF8-B06F-1051BBDD33EA}"/>
    <dgm:cxn modelId="{707ED7C8-D869-4DB8-B848-F69EF45F7418}" type="presOf" srcId="{C5AB1940-3D7A-4099-9A58-FF5B1DFB3625}" destId="{62B56DC5-2F49-4940-9EBF-2E0E19C11C15}" srcOrd="0" destOrd="0" presId="urn:microsoft.com/office/officeart/2005/8/layout/lProcess1"/>
    <dgm:cxn modelId="{C429A30E-6ED6-4463-85F8-96E3BD369344}" type="presOf" srcId="{A0B86586-ABB9-466B-8E0B-155301D73FED}" destId="{92B9B985-5C35-43F8-A296-2C9A06682A51}" srcOrd="0" destOrd="0" presId="urn:microsoft.com/office/officeart/2005/8/layout/lProcess1"/>
    <dgm:cxn modelId="{F759B518-8565-4467-B2AE-3343225EF747}" type="presOf" srcId="{E43243A1-940A-48B3-A0C1-42D2EAE12DD4}" destId="{D4F3E914-E784-4B4E-8E73-4D6BFD53302C}" srcOrd="0" destOrd="0" presId="urn:microsoft.com/office/officeart/2005/8/layout/lProcess1"/>
    <dgm:cxn modelId="{B10FE110-933D-4A03-827F-890B43B6F8F5}" type="presOf" srcId="{53B3DD79-3384-424C-AA46-7D0C7C25C5D2}" destId="{B01BC79A-605B-42E1-A28D-0C8E9CB59957}" srcOrd="0" destOrd="0" presId="urn:microsoft.com/office/officeart/2005/8/layout/lProcess1"/>
    <dgm:cxn modelId="{31187DA7-EB6F-4D90-A297-4AAF78A6FF4F}" srcId="{F8B4D2FB-9F0C-4E90-90B5-B050A9B9CA9C}" destId="{A0B86586-ABB9-466B-8E0B-155301D73FED}" srcOrd="1" destOrd="0" parTransId="{111F1236-1B74-4B10-B505-185C1B55B458}" sibTransId="{83E6C63A-ED4A-406C-BC72-9552E0981F77}"/>
    <dgm:cxn modelId="{56B93D3E-E019-4716-82C7-DDBB8591477E}" type="presOf" srcId="{F30A645B-00D0-4EFE-9D67-452741AD7755}" destId="{212403D5-C20D-4B23-8DFF-65BBC0B176FC}" srcOrd="0" destOrd="0" presId="urn:microsoft.com/office/officeart/2005/8/layout/lProcess1"/>
    <dgm:cxn modelId="{BDC0F796-F940-4A68-A99A-010B6381F187}" type="presOf" srcId="{83AD3FB4-75C6-498B-8640-896DDB6F8C95}" destId="{976C0660-738E-487C-BCD6-99D11370BD5B}" srcOrd="0" destOrd="0" presId="urn:microsoft.com/office/officeart/2005/8/layout/lProcess1"/>
    <dgm:cxn modelId="{2C2D7EF1-8B4F-4106-9EAE-8D599CC88FF2}" srcId="{F8B4D2FB-9F0C-4E90-90B5-B050A9B9CA9C}" destId="{53B3DD79-3384-424C-AA46-7D0C7C25C5D2}" srcOrd="0" destOrd="0" parTransId="{F30A645B-00D0-4EFE-9D67-452741AD7755}" sibTransId="{E43243A1-940A-48B3-A0C1-42D2EAE12DD4}"/>
    <dgm:cxn modelId="{C2FCA00C-E032-437E-9C31-B3FF8D315464}" type="presOf" srcId="{D3FEFFD0-289E-443C-803D-E639C5F68BF5}" destId="{09C46E8F-4F74-498D-A139-0B81985C3F8F}" srcOrd="0" destOrd="0" presId="urn:microsoft.com/office/officeart/2005/8/layout/lProcess1"/>
    <dgm:cxn modelId="{B2278403-DAE3-4651-89C9-1C1C5DE54CB6}" type="presOf" srcId="{0396979B-CBF2-494B-B2A7-C83421B01CB2}" destId="{DA850306-976A-4A43-B09E-412E64876E8B}" srcOrd="0" destOrd="0" presId="urn:microsoft.com/office/officeart/2005/8/layout/lProcess1"/>
    <dgm:cxn modelId="{95CE6ABE-1A44-4040-90FF-FFFAF3D62F13}" type="presOf" srcId="{5E0010B5-474D-464E-84D0-BBB7184E9D74}" destId="{87F247F5-7B48-47B9-8993-F74229AA9C07}" srcOrd="0" destOrd="0" presId="urn:microsoft.com/office/officeart/2005/8/layout/lProcess1"/>
    <dgm:cxn modelId="{07396DF7-0D56-4C9E-9E7A-92D2C92826E0}" type="presOf" srcId="{32A181C3-8EB3-4B6F-A526-CAB5D0FE8CD2}" destId="{56567EF8-5355-4359-943B-B5B4F2383496}" srcOrd="0" destOrd="0" presId="urn:microsoft.com/office/officeart/2005/8/layout/lProcess1"/>
    <dgm:cxn modelId="{7D825D5E-267E-4474-B3DD-16301BD1C630}" type="presParOf" srcId="{87F247F5-7B48-47B9-8993-F74229AA9C07}" destId="{C83F9C7C-E230-4DDD-A198-55D5DA32E30B}" srcOrd="0" destOrd="0" presId="urn:microsoft.com/office/officeart/2005/8/layout/lProcess1"/>
    <dgm:cxn modelId="{3620EB86-309D-48EA-8606-16FCFED9881F}" type="presParOf" srcId="{C83F9C7C-E230-4DDD-A198-55D5DA32E30B}" destId="{56567EF8-5355-4359-943B-B5B4F2383496}" srcOrd="0" destOrd="0" presId="urn:microsoft.com/office/officeart/2005/8/layout/lProcess1"/>
    <dgm:cxn modelId="{F93576C1-C8A4-4BCD-8E6B-AB4754B83002}" type="presParOf" srcId="{C83F9C7C-E230-4DDD-A198-55D5DA32E30B}" destId="{DA850306-976A-4A43-B09E-412E64876E8B}" srcOrd="1" destOrd="0" presId="urn:microsoft.com/office/officeart/2005/8/layout/lProcess1"/>
    <dgm:cxn modelId="{244C3714-3833-4911-BF6F-00002855C88E}" type="presParOf" srcId="{C83F9C7C-E230-4DDD-A198-55D5DA32E30B}" destId="{09C46E8F-4F74-498D-A139-0B81985C3F8F}" srcOrd="2" destOrd="0" presId="urn:microsoft.com/office/officeart/2005/8/layout/lProcess1"/>
    <dgm:cxn modelId="{BF490055-DF55-4403-AC75-C5D7CFCD033D}" type="presParOf" srcId="{C83F9C7C-E230-4DDD-A198-55D5DA32E30B}" destId="{976C0660-738E-487C-BCD6-99D11370BD5B}" srcOrd="3" destOrd="0" presId="urn:microsoft.com/office/officeart/2005/8/layout/lProcess1"/>
    <dgm:cxn modelId="{134081E3-6DC8-4402-BF2F-EFD29F893ED6}" type="presParOf" srcId="{C83F9C7C-E230-4DDD-A198-55D5DA32E30B}" destId="{62B56DC5-2F49-4940-9EBF-2E0E19C11C15}" srcOrd="4" destOrd="0" presId="urn:microsoft.com/office/officeart/2005/8/layout/lProcess1"/>
    <dgm:cxn modelId="{3E6004E1-4887-4067-8DB7-000457046FA1}" type="presParOf" srcId="{87F247F5-7B48-47B9-8993-F74229AA9C07}" destId="{1C723643-83CC-4214-A276-8FA0BD64DD05}" srcOrd="1" destOrd="0" presId="urn:microsoft.com/office/officeart/2005/8/layout/lProcess1"/>
    <dgm:cxn modelId="{5CA455AC-1B4B-4D88-A9A1-03201135BBE7}" type="presParOf" srcId="{87F247F5-7B48-47B9-8993-F74229AA9C07}" destId="{119E0FE1-3919-4BBA-A934-251F90EA0049}" srcOrd="2" destOrd="0" presId="urn:microsoft.com/office/officeart/2005/8/layout/lProcess1"/>
    <dgm:cxn modelId="{235AF51E-0141-4F16-9594-0AA464914F8A}" type="presParOf" srcId="{119E0FE1-3919-4BBA-A934-251F90EA0049}" destId="{48701C0A-6946-41C4-9FBC-29C5AF4DD8C4}" srcOrd="0" destOrd="0" presId="urn:microsoft.com/office/officeart/2005/8/layout/lProcess1"/>
    <dgm:cxn modelId="{4D46FFDD-F660-4737-B2AD-40543693A45B}" type="presParOf" srcId="{119E0FE1-3919-4BBA-A934-251F90EA0049}" destId="{212403D5-C20D-4B23-8DFF-65BBC0B176FC}" srcOrd="1" destOrd="0" presId="urn:microsoft.com/office/officeart/2005/8/layout/lProcess1"/>
    <dgm:cxn modelId="{BE3AD66B-14B6-4AFA-9CB3-5CA8F85157F5}" type="presParOf" srcId="{119E0FE1-3919-4BBA-A934-251F90EA0049}" destId="{B01BC79A-605B-42E1-A28D-0C8E9CB59957}" srcOrd="2" destOrd="0" presId="urn:microsoft.com/office/officeart/2005/8/layout/lProcess1"/>
    <dgm:cxn modelId="{FABA260C-5DDF-4EEA-A8C8-22DEF8E1900F}" type="presParOf" srcId="{119E0FE1-3919-4BBA-A934-251F90EA0049}" destId="{D4F3E914-E784-4B4E-8E73-4D6BFD53302C}" srcOrd="3" destOrd="0" presId="urn:microsoft.com/office/officeart/2005/8/layout/lProcess1"/>
    <dgm:cxn modelId="{2D37B9F2-1044-454A-A58A-5D7E15757ADF}" type="presParOf" srcId="{119E0FE1-3919-4BBA-A934-251F90EA0049}" destId="{92B9B985-5C35-43F8-A296-2C9A06682A5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A7804A-1203-4160-AFA0-493C8B7DC893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28A9B9-C893-47C1-AA18-602DC949103B}">
      <dgm:prSet phldrT="[Text]"/>
      <dgm:spPr/>
      <dgm:t>
        <a:bodyPr/>
        <a:lstStyle/>
        <a:p>
          <a:r>
            <a:rPr lang="en-US" dirty="0" smtClean="0"/>
            <a:t>Tax Cut, Tax Rebates, Loan subsidies: to boost demand &amp; production.</a:t>
          </a:r>
          <a:endParaRPr lang="en-US" dirty="0"/>
        </a:p>
      </dgm:t>
    </dgm:pt>
    <dgm:pt modelId="{A823CD20-C9E0-482F-987C-1EE81804FD43}" type="parTrans" cxnId="{187C7960-72F3-4F02-9DB9-18812C7D61BF}">
      <dgm:prSet/>
      <dgm:spPr/>
      <dgm:t>
        <a:bodyPr/>
        <a:lstStyle/>
        <a:p>
          <a:endParaRPr lang="en-US"/>
        </a:p>
      </dgm:t>
    </dgm:pt>
    <dgm:pt modelId="{457588B8-A5EC-45CB-BF14-3F77B45D9E79}" type="sibTrans" cxnId="{187C7960-72F3-4F02-9DB9-18812C7D61BF}">
      <dgm:prSet/>
      <dgm:spPr/>
      <dgm:t>
        <a:bodyPr/>
        <a:lstStyle/>
        <a:p>
          <a:endParaRPr lang="en-US"/>
        </a:p>
      </dgm:t>
    </dgm:pt>
    <dgm:pt modelId="{06B913FC-460E-4904-8A0F-2AC6DBE1759E}">
      <dgm:prSet phldrT="[Text]"/>
      <dgm:spPr/>
      <dgm:t>
        <a:bodyPr/>
        <a:lstStyle/>
        <a:p>
          <a:r>
            <a:rPr lang="en-US" dirty="0" smtClean="0"/>
            <a:t>Martin Luther King NREGA: Federal “Contracts” for new bridges, roads, buildings, community centre </a:t>
          </a:r>
          <a:endParaRPr lang="en-US" dirty="0"/>
        </a:p>
      </dgm:t>
    </dgm:pt>
    <dgm:pt modelId="{32353140-E60B-4ABC-AF64-33C10646CA93}" type="parTrans" cxnId="{0DD5BE8E-CEA3-462D-996F-3E29054B9550}">
      <dgm:prSet/>
      <dgm:spPr/>
      <dgm:t>
        <a:bodyPr/>
        <a:lstStyle/>
        <a:p>
          <a:endParaRPr lang="en-US"/>
        </a:p>
      </dgm:t>
    </dgm:pt>
    <dgm:pt modelId="{0E62A53D-44E2-4FFE-BCF9-79ADA7D49DAB}" type="sibTrans" cxnId="{0DD5BE8E-CEA3-462D-996F-3E29054B9550}">
      <dgm:prSet/>
      <dgm:spPr/>
      <dgm:t>
        <a:bodyPr/>
        <a:lstStyle/>
        <a:p>
          <a:endParaRPr lang="en-US"/>
        </a:p>
      </dgm:t>
    </dgm:pt>
    <dgm:pt modelId="{E2AC6B59-2DBF-47B8-8661-7978F67A6D70}" type="pres">
      <dgm:prSet presAssocID="{F7A7804A-1203-4160-AFA0-493C8B7DC89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1A5A4F-182F-4AA2-90D3-C685508FBB23}" type="pres">
      <dgm:prSet presAssocID="{2B28A9B9-C893-47C1-AA18-602DC949103B}" presName="node" presStyleLbl="node1" presStyleIdx="0" presStyleCnt="2" custScaleX="1603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0D1FA-4038-4AEC-8C15-3C618E62EF04}" type="pres">
      <dgm:prSet presAssocID="{457588B8-A5EC-45CB-BF14-3F77B45D9E79}" presName="sibTrans" presStyleCnt="0"/>
      <dgm:spPr/>
      <dgm:t>
        <a:bodyPr/>
        <a:lstStyle/>
        <a:p>
          <a:endParaRPr lang="en-US"/>
        </a:p>
      </dgm:t>
    </dgm:pt>
    <dgm:pt modelId="{0C0D682D-3F33-491D-9D05-38EA247AD285}" type="pres">
      <dgm:prSet presAssocID="{06B913FC-460E-4904-8A0F-2AC6DBE1759E}" presName="node" presStyleLbl="node1" presStyleIdx="1" presStyleCnt="2" custScaleX="1611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002539-5B1F-444D-A62C-FBF98AEA2829}" type="presOf" srcId="{06B913FC-460E-4904-8A0F-2AC6DBE1759E}" destId="{0C0D682D-3F33-491D-9D05-38EA247AD285}" srcOrd="0" destOrd="0" presId="urn:microsoft.com/office/officeart/2005/8/layout/default"/>
    <dgm:cxn modelId="{CF187864-B6AA-4D5B-AFC6-84A350336548}" type="presOf" srcId="{2B28A9B9-C893-47C1-AA18-602DC949103B}" destId="{151A5A4F-182F-4AA2-90D3-C685508FBB23}" srcOrd="0" destOrd="0" presId="urn:microsoft.com/office/officeart/2005/8/layout/default"/>
    <dgm:cxn modelId="{3AA55168-C74D-474E-9DB3-7D01E63F0DE5}" type="presOf" srcId="{F7A7804A-1203-4160-AFA0-493C8B7DC893}" destId="{E2AC6B59-2DBF-47B8-8661-7978F67A6D70}" srcOrd="0" destOrd="0" presId="urn:microsoft.com/office/officeart/2005/8/layout/default"/>
    <dgm:cxn modelId="{0DD5BE8E-CEA3-462D-996F-3E29054B9550}" srcId="{F7A7804A-1203-4160-AFA0-493C8B7DC893}" destId="{06B913FC-460E-4904-8A0F-2AC6DBE1759E}" srcOrd="1" destOrd="0" parTransId="{32353140-E60B-4ABC-AF64-33C10646CA93}" sibTransId="{0E62A53D-44E2-4FFE-BCF9-79ADA7D49DAB}"/>
    <dgm:cxn modelId="{187C7960-72F3-4F02-9DB9-18812C7D61BF}" srcId="{F7A7804A-1203-4160-AFA0-493C8B7DC893}" destId="{2B28A9B9-C893-47C1-AA18-602DC949103B}" srcOrd="0" destOrd="0" parTransId="{A823CD20-C9E0-482F-987C-1EE81804FD43}" sibTransId="{457588B8-A5EC-45CB-BF14-3F77B45D9E79}"/>
    <dgm:cxn modelId="{BE6E00F5-6642-4E0B-9B84-14E0E63060DF}" type="presParOf" srcId="{E2AC6B59-2DBF-47B8-8661-7978F67A6D70}" destId="{151A5A4F-182F-4AA2-90D3-C685508FBB23}" srcOrd="0" destOrd="0" presId="urn:microsoft.com/office/officeart/2005/8/layout/default"/>
    <dgm:cxn modelId="{27719D3B-0146-4B37-AC16-443AB302677A}" type="presParOf" srcId="{E2AC6B59-2DBF-47B8-8661-7978F67A6D70}" destId="{E340D1FA-4038-4AEC-8C15-3C618E62EF04}" srcOrd="1" destOrd="0" presId="urn:microsoft.com/office/officeart/2005/8/layout/default"/>
    <dgm:cxn modelId="{49427FB2-B82E-460B-84E2-29F8DF765901}" type="presParOf" srcId="{E2AC6B59-2DBF-47B8-8661-7978F67A6D70}" destId="{0C0D682D-3F33-491D-9D05-38EA247AD28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A7804A-1203-4160-AFA0-493C8B7DC893}" type="doc">
      <dgm:prSet loTypeId="urn:microsoft.com/office/officeart/2005/8/layout/default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B28A9B9-C893-47C1-AA18-602DC949103B}">
      <dgm:prSet phldrT="[Text]" custT="1"/>
      <dgm:spPr/>
      <dgm:t>
        <a:bodyPr/>
        <a:lstStyle/>
        <a:p>
          <a:r>
            <a:rPr lang="en-US" sz="2000" dirty="0" smtClean="0"/>
            <a:t>2013: Excise Small vehicles:  </a:t>
          </a:r>
          <a:br>
            <a:rPr lang="en-US" sz="2000" dirty="0" smtClean="0"/>
          </a:br>
          <a:r>
            <a:rPr lang="en-US" sz="2000" dirty="0" smtClean="0"/>
            <a:t>12%-&gt;8%</a:t>
          </a:r>
          <a:endParaRPr lang="en-US" sz="2000" dirty="0"/>
        </a:p>
      </dgm:t>
    </dgm:pt>
    <dgm:pt modelId="{A823CD20-C9E0-482F-987C-1EE81804FD43}" type="parTrans" cxnId="{187C7960-72F3-4F02-9DB9-18812C7D61BF}">
      <dgm:prSet/>
      <dgm:spPr/>
      <dgm:t>
        <a:bodyPr/>
        <a:lstStyle/>
        <a:p>
          <a:endParaRPr lang="en-US" sz="2000"/>
        </a:p>
      </dgm:t>
    </dgm:pt>
    <dgm:pt modelId="{457588B8-A5EC-45CB-BF14-3F77B45D9E79}" type="sibTrans" cxnId="{187C7960-72F3-4F02-9DB9-18812C7D61BF}">
      <dgm:prSet/>
      <dgm:spPr/>
      <dgm:t>
        <a:bodyPr/>
        <a:lstStyle/>
        <a:p>
          <a:endParaRPr lang="en-US" sz="2000"/>
        </a:p>
      </dgm:t>
    </dgm:pt>
    <dgm:pt modelId="{B8031157-9512-4733-9F80-76352EAC4B8C}">
      <dgm:prSet phldrT="[Text]" custT="1"/>
      <dgm:spPr/>
      <dgm:t>
        <a:bodyPr/>
        <a:lstStyle/>
        <a:p>
          <a:r>
            <a:rPr lang="en-US" sz="2000" dirty="0" smtClean="0"/>
            <a:t>Exporters: Interest Subvention, duty relief</a:t>
          </a:r>
          <a:endParaRPr lang="en-US" sz="2000" dirty="0"/>
        </a:p>
      </dgm:t>
    </dgm:pt>
    <dgm:pt modelId="{B36E9ABD-4F5A-47AD-BC40-3E0F3A606F32}" type="parTrans" cxnId="{A9F0E478-4629-40D3-AC51-C2C62CDA40B6}">
      <dgm:prSet/>
      <dgm:spPr/>
      <dgm:t>
        <a:bodyPr/>
        <a:lstStyle/>
        <a:p>
          <a:endParaRPr lang="en-US" sz="2000"/>
        </a:p>
      </dgm:t>
    </dgm:pt>
    <dgm:pt modelId="{A553ACC5-4C4E-49F4-A4E0-C2E239AC9185}" type="sibTrans" cxnId="{A9F0E478-4629-40D3-AC51-C2C62CDA40B6}">
      <dgm:prSet/>
      <dgm:spPr/>
      <dgm:t>
        <a:bodyPr/>
        <a:lstStyle/>
        <a:p>
          <a:endParaRPr lang="en-US" sz="2000"/>
        </a:p>
      </dgm:t>
    </dgm:pt>
    <dgm:pt modelId="{3301E851-F650-4899-AFAE-241A770748D8}">
      <dgm:prSet phldrT="[Text]" custT="1"/>
      <dgm:spPr/>
      <dgm:t>
        <a:bodyPr/>
        <a:lstStyle/>
        <a:p>
          <a:r>
            <a:rPr lang="en-US" sz="2000" dirty="0" smtClean="0"/>
            <a:t>Relaxed norms to buy new Government vehicles</a:t>
          </a:r>
          <a:endParaRPr lang="en-US" sz="2000" dirty="0"/>
        </a:p>
      </dgm:t>
    </dgm:pt>
    <dgm:pt modelId="{E7AD7C0D-86F0-4D5B-A626-F8D77AE626E6}" type="parTrans" cxnId="{9DA8AAD7-0111-42EC-AC3C-013354BD8225}">
      <dgm:prSet/>
      <dgm:spPr/>
      <dgm:t>
        <a:bodyPr/>
        <a:lstStyle/>
        <a:p>
          <a:endParaRPr lang="en-US" sz="2000"/>
        </a:p>
      </dgm:t>
    </dgm:pt>
    <dgm:pt modelId="{92DC2945-5902-4593-A0B1-9E539C0C201A}" type="sibTrans" cxnId="{9DA8AAD7-0111-42EC-AC3C-013354BD8225}">
      <dgm:prSet/>
      <dgm:spPr/>
      <dgm:t>
        <a:bodyPr/>
        <a:lstStyle/>
        <a:p>
          <a:endParaRPr lang="en-US" sz="2000"/>
        </a:p>
      </dgm:t>
    </dgm:pt>
    <dgm:pt modelId="{84FBF793-8D94-4F11-8D3E-090C3B595CF3}">
      <dgm:prSet phldrT="[Text]" custT="1"/>
      <dgm:spPr/>
      <dgm:t>
        <a:bodyPr/>
        <a:lstStyle/>
        <a:p>
          <a:r>
            <a:rPr lang="en-US" sz="2000" smtClean="0"/>
            <a:t>Plan Expenditure raised by 20k cr.</a:t>
          </a:r>
          <a:endParaRPr lang="en-US" sz="2000" dirty="0"/>
        </a:p>
      </dgm:t>
    </dgm:pt>
    <dgm:pt modelId="{D77604FE-1AB1-4A64-94FD-C000A6C7C36F}" type="parTrans" cxnId="{13EB73BD-EAE5-4B50-AA7E-E4F4314E1214}">
      <dgm:prSet/>
      <dgm:spPr/>
      <dgm:t>
        <a:bodyPr/>
        <a:lstStyle/>
        <a:p>
          <a:endParaRPr lang="en-US"/>
        </a:p>
      </dgm:t>
    </dgm:pt>
    <dgm:pt modelId="{EB3B5C71-FA54-46C6-9CAF-6B64CD37B8CF}" type="sibTrans" cxnId="{13EB73BD-EAE5-4B50-AA7E-E4F4314E1214}">
      <dgm:prSet/>
      <dgm:spPr/>
      <dgm:t>
        <a:bodyPr/>
        <a:lstStyle/>
        <a:p>
          <a:endParaRPr lang="en-US"/>
        </a:p>
      </dgm:t>
    </dgm:pt>
    <dgm:pt modelId="{D5E79BC4-EE46-4903-AA41-F2B2699E4856}">
      <dgm:prSet phldrT="[Text]"/>
      <dgm:spPr/>
      <dgm:t>
        <a:bodyPr/>
        <a:lstStyle/>
        <a:p>
          <a:r>
            <a:rPr lang="en-US" dirty="0" smtClean="0"/>
            <a:t>Bigger allocations for MNREGA, RTE, PDS etc.</a:t>
          </a:r>
          <a:endParaRPr lang="en-US" dirty="0"/>
        </a:p>
      </dgm:t>
    </dgm:pt>
    <dgm:pt modelId="{4E86729D-0BCD-4025-8781-A51AFA07E98A}" type="parTrans" cxnId="{21073F46-9831-4F1D-BCD2-EB4CD1449E18}">
      <dgm:prSet/>
      <dgm:spPr/>
      <dgm:t>
        <a:bodyPr/>
        <a:lstStyle/>
        <a:p>
          <a:endParaRPr lang="en-US"/>
        </a:p>
      </dgm:t>
    </dgm:pt>
    <dgm:pt modelId="{4D3EBBB8-6F1E-4ABB-B5E7-BEB5007F8CD4}" type="sibTrans" cxnId="{21073F46-9831-4F1D-BCD2-EB4CD1449E18}">
      <dgm:prSet/>
      <dgm:spPr/>
      <dgm:t>
        <a:bodyPr/>
        <a:lstStyle/>
        <a:p>
          <a:endParaRPr lang="en-US"/>
        </a:p>
      </dgm:t>
    </dgm:pt>
    <dgm:pt modelId="{B0D21997-7B3A-4087-AEF0-D573DF14E556}">
      <dgm:prSet phldrT="[Text]"/>
      <dgm:spPr/>
      <dgm:t>
        <a:bodyPr/>
        <a:lstStyle/>
        <a:p>
          <a:r>
            <a:rPr lang="en-US" dirty="0" smtClean="0"/>
            <a:t>Laborer: income, </a:t>
          </a:r>
          <a:r>
            <a:rPr lang="en-US" dirty="0" err="1" smtClean="0"/>
            <a:t>bizmen</a:t>
          </a:r>
          <a:r>
            <a:rPr lang="en-US" dirty="0" smtClean="0"/>
            <a:t>: tender-demand, production </a:t>
          </a:r>
          <a:r>
            <a:rPr lang="en-US" dirty="0" smtClean="0">
              <a:latin typeface="Franklin Gothic Medium Cond" panose="020B0606030402020204" pitchFamily="34" charset="0"/>
            </a:rPr>
            <a:t>▲</a:t>
          </a:r>
          <a:endParaRPr lang="en-US" dirty="0"/>
        </a:p>
      </dgm:t>
    </dgm:pt>
    <dgm:pt modelId="{EA352F71-690E-4CE7-BAEE-8C48E690F2E8}" type="parTrans" cxnId="{6B83E0AC-F883-41B0-A9FD-10854821552C}">
      <dgm:prSet/>
      <dgm:spPr/>
      <dgm:t>
        <a:bodyPr/>
        <a:lstStyle/>
        <a:p>
          <a:endParaRPr lang="en-US"/>
        </a:p>
      </dgm:t>
    </dgm:pt>
    <dgm:pt modelId="{5B9F93B7-B5F3-42BE-89FE-8137714BF800}" type="sibTrans" cxnId="{6B83E0AC-F883-41B0-A9FD-10854821552C}">
      <dgm:prSet/>
      <dgm:spPr/>
      <dgm:t>
        <a:bodyPr/>
        <a:lstStyle/>
        <a:p>
          <a:endParaRPr lang="en-US"/>
        </a:p>
      </dgm:t>
    </dgm:pt>
    <dgm:pt modelId="{E2AC6B59-2DBF-47B8-8661-7978F67A6D70}" type="pres">
      <dgm:prSet presAssocID="{F7A7804A-1203-4160-AFA0-493C8B7DC89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FA0B97-5029-4FFB-9430-41B60045B920}" type="pres">
      <dgm:prSet presAssocID="{B8031157-9512-4733-9F80-76352EAC4B8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EAF19-26DA-47F7-A494-0CC3DBB68811}" type="pres">
      <dgm:prSet presAssocID="{A553ACC5-4C4E-49F4-A4E0-C2E239AC9185}" presName="sibTrans" presStyleCnt="0"/>
      <dgm:spPr/>
      <dgm:t>
        <a:bodyPr/>
        <a:lstStyle/>
        <a:p>
          <a:endParaRPr lang="en-US"/>
        </a:p>
      </dgm:t>
    </dgm:pt>
    <dgm:pt modelId="{151A5A4F-182F-4AA2-90D3-C685508FBB23}" type="pres">
      <dgm:prSet presAssocID="{2B28A9B9-C893-47C1-AA18-602DC949103B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01C9F5-F415-459E-AFB1-C74B8ACCF304}" type="pres">
      <dgm:prSet presAssocID="{457588B8-A5EC-45CB-BF14-3F77B45D9E79}" presName="sibTrans" presStyleCnt="0"/>
      <dgm:spPr/>
      <dgm:t>
        <a:bodyPr/>
        <a:lstStyle/>
        <a:p>
          <a:endParaRPr lang="en-US"/>
        </a:p>
      </dgm:t>
    </dgm:pt>
    <dgm:pt modelId="{86F135C2-88E4-4617-A8FF-2A96AD36879C}" type="pres">
      <dgm:prSet presAssocID="{3301E851-F650-4899-AFAE-241A770748D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9885DB-49D5-4C17-ABF2-73468875DDF1}" type="pres">
      <dgm:prSet presAssocID="{92DC2945-5902-4593-A0B1-9E539C0C201A}" presName="sibTrans" presStyleCnt="0"/>
      <dgm:spPr/>
      <dgm:t>
        <a:bodyPr/>
        <a:lstStyle/>
        <a:p>
          <a:endParaRPr lang="en-US"/>
        </a:p>
      </dgm:t>
    </dgm:pt>
    <dgm:pt modelId="{815A9EE6-36E1-45DB-A335-6DD2D402639C}" type="pres">
      <dgm:prSet presAssocID="{84FBF793-8D94-4F11-8D3E-090C3B595CF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13BF2-70B7-400E-A099-B4E7001457AE}" type="pres">
      <dgm:prSet presAssocID="{EB3B5C71-FA54-46C6-9CAF-6B64CD37B8CF}" presName="sibTrans" presStyleCnt="0"/>
      <dgm:spPr/>
      <dgm:t>
        <a:bodyPr/>
        <a:lstStyle/>
        <a:p>
          <a:endParaRPr lang="en-US"/>
        </a:p>
      </dgm:t>
    </dgm:pt>
    <dgm:pt modelId="{E75A76B9-308F-4069-A4EF-F81668842141}" type="pres">
      <dgm:prSet presAssocID="{D5E79BC4-EE46-4903-AA41-F2B2699E485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EB09EE-B92D-48EF-862E-B9806DB3F20B}" type="pres">
      <dgm:prSet presAssocID="{4D3EBBB8-6F1E-4ABB-B5E7-BEB5007F8CD4}" presName="sibTrans" presStyleCnt="0"/>
      <dgm:spPr/>
      <dgm:t>
        <a:bodyPr/>
        <a:lstStyle/>
        <a:p>
          <a:endParaRPr lang="en-US"/>
        </a:p>
      </dgm:t>
    </dgm:pt>
    <dgm:pt modelId="{058CB06A-726B-4686-BC6D-72A0BAECD107}" type="pres">
      <dgm:prSet presAssocID="{B0D21997-7B3A-4087-AEF0-D573DF14E55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86A01E-89A3-4DEF-ADB7-9CB89BDACF2F}" type="presOf" srcId="{84FBF793-8D94-4F11-8D3E-090C3B595CF3}" destId="{815A9EE6-36E1-45DB-A335-6DD2D402639C}" srcOrd="0" destOrd="0" presId="urn:microsoft.com/office/officeart/2005/8/layout/default"/>
    <dgm:cxn modelId="{A9F0E478-4629-40D3-AC51-C2C62CDA40B6}" srcId="{F7A7804A-1203-4160-AFA0-493C8B7DC893}" destId="{B8031157-9512-4733-9F80-76352EAC4B8C}" srcOrd="0" destOrd="0" parTransId="{B36E9ABD-4F5A-47AD-BC40-3E0F3A606F32}" sibTransId="{A553ACC5-4C4E-49F4-A4E0-C2E239AC9185}"/>
    <dgm:cxn modelId="{21073F46-9831-4F1D-BCD2-EB4CD1449E18}" srcId="{F7A7804A-1203-4160-AFA0-493C8B7DC893}" destId="{D5E79BC4-EE46-4903-AA41-F2B2699E4856}" srcOrd="4" destOrd="0" parTransId="{4E86729D-0BCD-4025-8781-A51AFA07E98A}" sibTransId="{4D3EBBB8-6F1E-4ABB-B5E7-BEB5007F8CD4}"/>
    <dgm:cxn modelId="{3AA55168-C74D-474E-9DB3-7D01E63F0DE5}" type="presOf" srcId="{F7A7804A-1203-4160-AFA0-493C8B7DC893}" destId="{E2AC6B59-2DBF-47B8-8661-7978F67A6D70}" srcOrd="0" destOrd="0" presId="urn:microsoft.com/office/officeart/2005/8/layout/default"/>
    <dgm:cxn modelId="{F462EFCA-2069-49D6-BADC-7648C72925F9}" type="presOf" srcId="{B8031157-9512-4733-9F80-76352EAC4B8C}" destId="{16FA0B97-5029-4FFB-9430-41B60045B920}" srcOrd="0" destOrd="0" presId="urn:microsoft.com/office/officeart/2005/8/layout/default"/>
    <dgm:cxn modelId="{13EB73BD-EAE5-4B50-AA7E-E4F4314E1214}" srcId="{F7A7804A-1203-4160-AFA0-493C8B7DC893}" destId="{84FBF793-8D94-4F11-8D3E-090C3B595CF3}" srcOrd="3" destOrd="0" parTransId="{D77604FE-1AB1-4A64-94FD-C000A6C7C36F}" sibTransId="{EB3B5C71-FA54-46C6-9CAF-6B64CD37B8CF}"/>
    <dgm:cxn modelId="{CF187864-B6AA-4D5B-AFC6-84A350336548}" type="presOf" srcId="{2B28A9B9-C893-47C1-AA18-602DC949103B}" destId="{151A5A4F-182F-4AA2-90D3-C685508FBB23}" srcOrd="0" destOrd="0" presId="urn:microsoft.com/office/officeart/2005/8/layout/default"/>
    <dgm:cxn modelId="{9DA8AAD7-0111-42EC-AC3C-013354BD8225}" srcId="{F7A7804A-1203-4160-AFA0-493C8B7DC893}" destId="{3301E851-F650-4899-AFAE-241A770748D8}" srcOrd="2" destOrd="0" parTransId="{E7AD7C0D-86F0-4D5B-A626-F8D77AE626E6}" sibTransId="{92DC2945-5902-4593-A0B1-9E539C0C201A}"/>
    <dgm:cxn modelId="{73A30E67-6D53-4B80-B976-9AA23C2DC1FD}" type="presOf" srcId="{3301E851-F650-4899-AFAE-241A770748D8}" destId="{86F135C2-88E4-4617-A8FF-2A96AD36879C}" srcOrd="0" destOrd="0" presId="urn:microsoft.com/office/officeart/2005/8/layout/default"/>
    <dgm:cxn modelId="{187C7960-72F3-4F02-9DB9-18812C7D61BF}" srcId="{F7A7804A-1203-4160-AFA0-493C8B7DC893}" destId="{2B28A9B9-C893-47C1-AA18-602DC949103B}" srcOrd="1" destOrd="0" parTransId="{A823CD20-C9E0-482F-987C-1EE81804FD43}" sibTransId="{457588B8-A5EC-45CB-BF14-3F77B45D9E79}"/>
    <dgm:cxn modelId="{C9B66DB8-8B8F-40B1-BD47-5E66C44F5583}" type="presOf" srcId="{B0D21997-7B3A-4087-AEF0-D573DF14E556}" destId="{058CB06A-726B-4686-BC6D-72A0BAECD107}" srcOrd="0" destOrd="0" presId="urn:microsoft.com/office/officeart/2005/8/layout/default"/>
    <dgm:cxn modelId="{6B83E0AC-F883-41B0-A9FD-10854821552C}" srcId="{F7A7804A-1203-4160-AFA0-493C8B7DC893}" destId="{B0D21997-7B3A-4087-AEF0-D573DF14E556}" srcOrd="5" destOrd="0" parTransId="{EA352F71-690E-4CE7-BAEE-8C48E690F2E8}" sibTransId="{5B9F93B7-B5F3-42BE-89FE-8137714BF800}"/>
    <dgm:cxn modelId="{0F6BFC94-B044-40E5-9A05-55B472214B2E}" type="presOf" srcId="{D5E79BC4-EE46-4903-AA41-F2B2699E4856}" destId="{E75A76B9-308F-4069-A4EF-F81668842141}" srcOrd="0" destOrd="0" presId="urn:microsoft.com/office/officeart/2005/8/layout/default"/>
    <dgm:cxn modelId="{F64B3B7F-0067-4BA1-A0FC-BC863272D213}" type="presParOf" srcId="{E2AC6B59-2DBF-47B8-8661-7978F67A6D70}" destId="{16FA0B97-5029-4FFB-9430-41B60045B920}" srcOrd="0" destOrd="0" presId="urn:microsoft.com/office/officeart/2005/8/layout/default"/>
    <dgm:cxn modelId="{EBDDCB6C-7B35-40DF-A11F-041D0B4FA76D}" type="presParOf" srcId="{E2AC6B59-2DBF-47B8-8661-7978F67A6D70}" destId="{9A8EAF19-26DA-47F7-A494-0CC3DBB68811}" srcOrd="1" destOrd="0" presId="urn:microsoft.com/office/officeart/2005/8/layout/default"/>
    <dgm:cxn modelId="{BE6E00F5-6642-4E0B-9B84-14E0E63060DF}" type="presParOf" srcId="{E2AC6B59-2DBF-47B8-8661-7978F67A6D70}" destId="{151A5A4F-182F-4AA2-90D3-C685508FBB23}" srcOrd="2" destOrd="0" presId="urn:microsoft.com/office/officeart/2005/8/layout/default"/>
    <dgm:cxn modelId="{E7AB97E8-1F25-4991-9BA0-599D122A364A}" type="presParOf" srcId="{E2AC6B59-2DBF-47B8-8661-7978F67A6D70}" destId="{9301C9F5-F415-459E-AFB1-C74B8ACCF304}" srcOrd="3" destOrd="0" presId="urn:microsoft.com/office/officeart/2005/8/layout/default"/>
    <dgm:cxn modelId="{6D6C44F9-82F1-4FF8-9A9C-29A7A1B7F5A7}" type="presParOf" srcId="{E2AC6B59-2DBF-47B8-8661-7978F67A6D70}" destId="{86F135C2-88E4-4617-A8FF-2A96AD36879C}" srcOrd="4" destOrd="0" presId="urn:microsoft.com/office/officeart/2005/8/layout/default"/>
    <dgm:cxn modelId="{50724363-1CC9-4A84-B147-610D67E60005}" type="presParOf" srcId="{E2AC6B59-2DBF-47B8-8661-7978F67A6D70}" destId="{8B9885DB-49D5-4C17-ABF2-73468875DDF1}" srcOrd="5" destOrd="0" presId="urn:microsoft.com/office/officeart/2005/8/layout/default"/>
    <dgm:cxn modelId="{8065A7B3-1891-4474-BD4D-50D8167A548C}" type="presParOf" srcId="{E2AC6B59-2DBF-47B8-8661-7978F67A6D70}" destId="{815A9EE6-36E1-45DB-A335-6DD2D402639C}" srcOrd="6" destOrd="0" presId="urn:microsoft.com/office/officeart/2005/8/layout/default"/>
    <dgm:cxn modelId="{79D700B0-CF18-49C9-B13E-457407C9F4F3}" type="presParOf" srcId="{E2AC6B59-2DBF-47B8-8661-7978F67A6D70}" destId="{88713BF2-70B7-400E-A099-B4E7001457AE}" srcOrd="7" destOrd="0" presId="urn:microsoft.com/office/officeart/2005/8/layout/default"/>
    <dgm:cxn modelId="{31E91F60-3346-4EE8-BEF6-6FD194258254}" type="presParOf" srcId="{E2AC6B59-2DBF-47B8-8661-7978F67A6D70}" destId="{E75A76B9-308F-4069-A4EF-F81668842141}" srcOrd="8" destOrd="0" presId="urn:microsoft.com/office/officeart/2005/8/layout/default"/>
    <dgm:cxn modelId="{B8872E95-4240-4569-879C-E5448320E5E7}" type="presParOf" srcId="{E2AC6B59-2DBF-47B8-8661-7978F67A6D70}" destId="{FBEB09EE-B92D-48EF-862E-B9806DB3F20B}" srcOrd="9" destOrd="0" presId="urn:microsoft.com/office/officeart/2005/8/layout/default"/>
    <dgm:cxn modelId="{214E8AAF-C5EE-4615-9933-3732E4E6A72C}" type="presParOf" srcId="{E2AC6B59-2DBF-47B8-8661-7978F67A6D70}" destId="{058CB06A-726B-4686-BC6D-72A0BAECD10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B1DDC5-0681-4361-BEF2-CCF10E7F020D}" type="doc">
      <dgm:prSet loTypeId="urn:microsoft.com/office/officeart/2005/8/layout/list1" loCatId="list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3B749A0-00BD-490E-BBD1-C6A0A6D8B4D9}">
      <dgm:prSet phldrT="[Text]"/>
      <dgm:spPr/>
      <dgm:t>
        <a:bodyPr/>
        <a:lstStyle/>
        <a:p>
          <a:r>
            <a:rPr lang="en-US" dirty="0" smtClean="0"/>
            <a:t>Sovereign Debt Crisis (2009-)</a:t>
          </a:r>
          <a:endParaRPr lang="en-US" dirty="0"/>
        </a:p>
      </dgm:t>
    </dgm:pt>
    <dgm:pt modelId="{06CE997B-674E-43C1-9073-BB9FB5B19F40}" type="parTrans" cxnId="{003E40E2-B5AD-4B42-9207-0632F89E7435}">
      <dgm:prSet/>
      <dgm:spPr/>
      <dgm:t>
        <a:bodyPr/>
        <a:lstStyle/>
        <a:p>
          <a:endParaRPr lang="en-US"/>
        </a:p>
      </dgm:t>
    </dgm:pt>
    <dgm:pt modelId="{8456AC31-6ED3-4AEE-959A-B5D11CDC6F7D}" type="sibTrans" cxnId="{003E40E2-B5AD-4B42-9207-0632F89E7435}">
      <dgm:prSet/>
      <dgm:spPr/>
      <dgm:t>
        <a:bodyPr/>
        <a:lstStyle/>
        <a:p>
          <a:endParaRPr lang="en-US"/>
        </a:p>
      </dgm:t>
    </dgm:pt>
    <dgm:pt modelId="{96A67271-3C1F-4DD0-A8C6-925E333ED081}">
      <dgm:prSet phldrT="[Text]"/>
      <dgm:spPr/>
      <dgm:t>
        <a:bodyPr/>
        <a:lstStyle/>
        <a:p>
          <a:r>
            <a:rPr lang="en-US" dirty="0" smtClean="0"/>
            <a:t>Greece: threatens to walk out</a:t>
          </a:r>
          <a:endParaRPr lang="en-US" dirty="0"/>
        </a:p>
      </dgm:t>
    </dgm:pt>
    <dgm:pt modelId="{B9EEA5D5-289D-4C18-BC29-2E6F5036B591}" type="parTrans" cxnId="{4F8533AA-E53F-44E8-967C-4CBB8015FA7A}">
      <dgm:prSet/>
      <dgm:spPr/>
      <dgm:t>
        <a:bodyPr/>
        <a:lstStyle/>
        <a:p>
          <a:endParaRPr lang="en-US"/>
        </a:p>
      </dgm:t>
    </dgm:pt>
    <dgm:pt modelId="{F3962212-8295-49DE-9D41-9EBE9E26D236}" type="sibTrans" cxnId="{4F8533AA-E53F-44E8-967C-4CBB8015FA7A}">
      <dgm:prSet/>
      <dgm:spPr/>
      <dgm:t>
        <a:bodyPr/>
        <a:lstStyle/>
        <a:p>
          <a:endParaRPr lang="en-US"/>
        </a:p>
      </dgm:t>
    </dgm:pt>
    <dgm:pt modelId="{B4654ECA-1021-483F-80CD-1525169C913E}">
      <dgm:prSet phldrT="[Text]"/>
      <dgm:spPr/>
      <dgm:t>
        <a:bodyPr/>
        <a:lstStyle/>
        <a:p>
          <a:r>
            <a:rPr lang="en-US" dirty="0" smtClean="0"/>
            <a:t>Fiscal Deficit, “Downsizing” PSUs, “Cut Welfare Programs” (Austerity)</a:t>
          </a:r>
          <a:endParaRPr lang="en-US" dirty="0"/>
        </a:p>
      </dgm:t>
    </dgm:pt>
    <dgm:pt modelId="{EA3F2F5D-4650-4B16-8E70-7B8AB78DBC56}" type="parTrans" cxnId="{D2F35DF0-BBCE-48B2-97E7-4E4BC606BB7F}">
      <dgm:prSet/>
      <dgm:spPr/>
      <dgm:t>
        <a:bodyPr/>
        <a:lstStyle/>
        <a:p>
          <a:endParaRPr lang="en-US"/>
        </a:p>
      </dgm:t>
    </dgm:pt>
    <dgm:pt modelId="{4B092269-3C76-45D1-A54E-1DE77D729AA1}" type="sibTrans" cxnId="{D2F35DF0-BBCE-48B2-97E7-4E4BC606BB7F}">
      <dgm:prSet/>
      <dgm:spPr/>
      <dgm:t>
        <a:bodyPr/>
        <a:lstStyle/>
        <a:p>
          <a:endParaRPr lang="en-US"/>
        </a:p>
      </dgm:t>
    </dgm:pt>
    <dgm:pt modelId="{3712A1DB-A474-4E55-8B0C-3BAD4CE24B8F}">
      <dgm:prSet phldrT="[Text]"/>
      <dgm:spPr/>
      <dgm:t>
        <a:bodyPr/>
        <a:lstStyle/>
        <a:p>
          <a:r>
            <a:rPr lang="en-US" dirty="0" smtClean="0"/>
            <a:t>2017, April: restarted Negotiation. </a:t>
          </a:r>
          <a:endParaRPr lang="en-US" dirty="0"/>
        </a:p>
      </dgm:t>
    </dgm:pt>
    <dgm:pt modelId="{B8B93715-3943-4490-ACEA-2454C774A5BF}" type="parTrans" cxnId="{7A007F25-1379-4E39-92E6-E5D8593993EF}">
      <dgm:prSet/>
      <dgm:spPr/>
      <dgm:t>
        <a:bodyPr/>
        <a:lstStyle/>
        <a:p>
          <a:endParaRPr lang="en-US"/>
        </a:p>
      </dgm:t>
    </dgm:pt>
    <dgm:pt modelId="{41F38126-4E0B-4FB7-B076-2B1B54DEB4A3}" type="sibTrans" cxnId="{7A007F25-1379-4E39-92E6-E5D8593993EF}">
      <dgm:prSet/>
      <dgm:spPr/>
      <dgm:t>
        <a:bodyPr/>
        <a:lstStyle/>
        <a:p>
          <a:endParaRPr lang="en-US"/>
        </a:p>
      </dgm:t>
    </dgm:pt>
    <dgm:pt modelId="{076C2290-6E5F-4C07-BA37-98DE6186F330}">
      <dgm:prSet phldrT="[Text]"/>
      <dgm:spPr/>
      <dgm:t>
        <a:bodyPr/>
        <a:lstStyle/>
        <a:p>
          <a:r>
            <a:rPr lang="en-US" dirty="0" smtClean="0"/>
            <a:t>Rating: CCC, “Bank runs”, “investors runs”.</a:t>
          </a:r>
          <a:endParaRPr lang="en-US" dirty="0"/>
        </a:p>
      </dgm:t>
    </dgm:pt>
    <dgm:pt modelId="{60BB56E5-8C08-40C5-B08F-696243CDE9B2}" type="parTrans" cxnId="{831B79F7-6DFF-4071-B484-0776FF178FDA}">
      <dgm:prSet/>
      <dgm:spPr/>
      <dgm:t>
        <a:bodyPr/>
        <a:lstStyle/>
        <a:p>
          <a:endParaRPr lang="en-US"/>
        </a:p>
      </dgm:t>
    </dgm:pt>
    <dgm:pt modelId="{0C3EEEA2-656E-4067-AEDF-88822961BCAA}" type="sibTrans" cxnId="{831B79F7-6DFF-4071-B484-0776FF178FDA}">
      <dgm:prSet/>
      <dgm:spPr/>
      <dgm:t>
        <a:bodyPr/>
        <a:lstStyle/>
        <a:p>
          <a:endParaRPr lang="en-US"/>
        </a:p>
      </dgm:t>
    </dgm:pt>
    <dgm:pt modelId="{DF8A2D87-51A9-46EF-8574-36C8E7271621}">
      <dgm:prSet phldrT="[Text]"/>
      <dgm:spPr/>
      <dgm:t>
        <a:bodyPr/>
        <a:lstStyle/>
        <a:p>
          <a:r>
            <a:rPr lang="en-US" dirty="0" smtClean="0"/>
            <a:t>EU members “Conditional help” (Bailout)</a:t>
          </a:r>
          <a:endParaRPr lang="en-US" dirty="0"/>
        </a:p>
      </dgm:t>
    </dgm:pt>
    <dgm:pt modelId="{A5F1D60A-0DCE-4EFF-8F42-C9ECDBFE2ACA}" type="parTrans" cxnId="{C1A12BB6-14A5-4AC4-A1DD-E5063E50C4F7}">
      <dgm:prSet/>
      <dgm:spPr/>
      <dgm:t>
        <a:bodyPr/>
        <a:lstStyle/>
        <a:p>
          <a:endParaRPr lang="en-US"/>
        </a:p>
      </dgm:t>
    </dgm:pt>
    <dgm:pt modelId="{5618DD5A-3568-4CD7-9B53-7CC59F0C1274}" type="sibTrans" cxnId="{C1A12BB6-14A5-4AC4-A1DD-E5063E50C4F7}">
      <dgm:prSet/>
      <dgm:spPr/>
      <dgm:t>
        <a:bodyPr/>
        <a:lstStyle/>
        <a:p>
          <a:endParaRPr lang="en-US"/>
        </a:p>
      </dgm:t>
    </dgm:pt>
    <dgm:pt modelId="{AD564DA2-E5D7-47A6-BF16-B1BF70F2BFE6}">
      <dgm:prSet phldrT="[Text]"/>
      <dgm:spPr/>
      <dgm:t>
        <a:bodyPr/>
        <a:lstStyle/>
        <a:p>
          <a:r>
            <a:rPr lang="en-US" dirty="0" smtClean="0"/>
            <a:t>India</a:t>
          </a:r>
          <a:endParaRPr lang="en-US" dirty="0"/>
        </a:p>
      </dgm:t>
    </dgm:pt>
    <dgm:pt modelId="{EAE2A7B2-9656-40E2-8A32-8393D3BE7C6C}" type="parTrans" cxnId="{6A8791F9-D3CF-4A7B-A6CE-8E002D59B33B}">
      <dgm:prSet/>
      <dgm:spPr/>
      <dgm:t>
        <a:bodyPr/>
        <a:lstStyle/>
        <a:p>
          <a:endParaRPr lang="en-US"/>
        </a:p>
      </dgm:t>
    </dgm:pt>
    <dgm:pt modelId="{DF60649F-894B-4CCE-A19B-B4DA85971586}" type="sibTrans" cxnId="{6A8791F9-D3CF-4A7B-A6CE-8E002D59B33B}">
      <dgm:prSet/>
      <dgm:spPr/>
      <dgm:t>
        <a:bodyPr/>
        <a:lstStyle/>
        <a:p>
          <a:endParaRPr lang="en-US"/>
        </a:p>
      </dgm:t>
    </dgm:pt>
    <dgm:pt modelId="{7B1F23B2-43E5-4E12-BA70-116EDAF57211}">
      <dgm:prSet phldrT="[Text]"/>
      <dgm:spPr/>
      <dgm:t>
        <a:bodyPr/>
        <a:lstStyle/>
        <a:p>
          <a:r>
            <a:rPr lang="en-US" dirty="0" smtClean="0"/>
            <a:t>As such ‘step-motherly’ treatment by foreign rating agencies. </a:t>
          </a:r>
          <a:endParaRPr lang="en-US" dirty="0"/>
        </a:p>
      </dgm:t>
    </dgm:pt>
    <dgm:pt modelId="{91AAB9AC-05E3-4C96-95CB-667214F786B7}" type="parTrans" cxnId="{AB3467F7-941C-47D2-A501-99B54EB17E90}">
      <dgm:prSet/>
      <dgm:spPr/>
      <dgm:t>
        <a:bodyPr/>
        <a:lstStyle/>
        <a:p>
          <a:endParaRPr lang="en-US"/>
        </a:p>
      </dgm:t>
    </dgm:pt>
    <dgm:pt modelId="{7CEFACAB-7DCB-42C7-81F5-745C6E56B74E}" type="sibTrans" cxnId="{AB3467F7-941C-47D2-A501-99B54EB17E90}">
      <dgm:prSet/>
      <dgm:spPr/>
      <dgm:t>
        <a:bodyPr/>
        <a:lstStyle/>
        <a:p>
          <a:endParaRPr lang="en-US"/>
        </a:p>
      </dgm:t>
    </dgm:pt>
    <dgm:pt modelId="{B0379D5D-1D48-471B-83EB-7881B5C366BA}">
      <dgm:prSet phldrT="[Text]"/>
      <dgm:spPr/>
      <dgm:t>
        <a:bodyPr/>
        <a:lstStyle/>
        <a:p>
          <a:r>
            <a:rPr lang="en-US" dirty="0" smtClean="0"/>
            <a:t>If we get CCC rating- there is no “EU” to help us, since SAARC- all poor, AIIB/BRICS : China may oppose or put strict conditions.</a:t>
          </a:r>
          <a:endParaRPr lang="en-US" dirty="0"/>
        </a:p>
      </dgm:t>
    </dgm:pt>
    <dgm:pt modelId="{6192CB8E-807F-4069-8336-A48142150256}" type="parTrans" cxnId="{62E4D7C9-3E1C-4A09-B706-CB5B18181F39}">
      <dgm:prSet/>
      <dgm:spPr/>
      <dgm:t>
        <a:bodyPr/>
        <a:lstStyle/>
        <a:p>
          <a:endParaRPr lang="en-US"/>
        </a:p>
      </dgm:t>
    </dgm:pt>
    <dgm:pt modelId="{9CBAA646-35A1-448F-8E73-6125D112546B}" type="sibTrans" cxnId="{62E4D7C9-3E1C-4A09-B706-CB5B18181F39}">
      <dgm:prSet/>
      <dgm:spPr/>
      <dgm:t>
        <a:bodyPr/>
        <a:lstStyle/>
        <a:p>
          <a:endParaRPr lang="en-US"/>
        </a:p>
      </dgm:t>
    </dgm:pt>
    <dgm:pt modelId="{5DEAFBA4-E23D-48BF-9DFB-3E51818130B8}" type="pres">
      <dgm:prSet presAssocID="{18B1DDC5-0681-4361-BEF2-CCF10E7F020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6010D2-05B0-416F-9DA2-B9E5A71CBBF6}" type="pres">
      <dgm:prSet presAssocID="{F3B749A0-00BD-490E-BBD1-C6A0A6D8B4D9}" presName="parentLin" presStyleCnt="0"/>
      <dgm:spPr/>
      <dgm:t>
        <a:bodyPr/>
        <a:lstStyle/>
        <a:p>
          <a:endParaRPr lang="en-US"/>
        </a:p>
      </dgm:t>
    </dgm:pt>
    <dgm:pt modelId="{04AAFE68-A665-40F0-B27C-CABFE614B502}" type="pres">
      <dgm:prSet presAssocID="{F3B749A0-00BD-490E-BBD1-C6A0A6D8B4D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052BFD7-CAB3-4DF5-9191-A12E62FB628A}" type="pres">
      <dgm:prSet presAssocID="{F3B749A0-00BD-490E-BBD1-C6A0A6D8B4D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77AD22-D6EF-44D2-B91C-EE7CF4684C23}" type="pres">
      <dgm:prSet presAssocID="{F3B749A0-00BD-490E-BBD1-C6A0A6D8B4D9}" presName="negativeSpace" presStyleCnt="0"/>
      <dgm:spPr/>
      <dgm:t>
        <a:bodyPr/>
        <a:lstStyle/>
        <a:p>
          <a:endParaRPr lang="en-US"/>
        </a:p>
      </dgm:t>
    </dgm:pt>
    <dgm:pt modelId="{D7964ADE-1E06-4CC4-B9FE-8846EF1AB8B4}" type="pres">
      <dgm:prSet presAssocID="{F3B749A0-00BD-490E-BBD1-C6A0A6D8B4D9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348994-6BD3-45B4-90A5-23C3C4D5A9B1}" type="pres">
      <dgm:prSet presAssocID="{8456AC31-6ED3-4AEE-959A-B5D11CDC6F7D}" presName="spaceBetweenRectangles" presStyleCnt="0"/>
      <dgm:spPr/>
      <dgm:t>
        <a:bodyPr/>
        <a:lstStyle/>
        <a:p>
          <a:endParaRPr lang="en-US"/>
        </a:p>
      </dgm:t>
    </dgm:pt>
    <dgm:pt modelId="{0FC75C9C-35AE-453E-8323-0D8BD31B5FDC}" type="pres">
      <dgm:prSet presAssocID="{96A67271-3C1F-4DD0-A8C6-925E333ED081}" presName="parentLin" presStyleCnt="0"/>
      <dgm:spPr/>
      <dgm:t>
        <a:bodyPr/>
        <a:lstStyle/>
        <a:p>
          <a:endParaRPr lang="en-US"/>
        </a:p>
      </dgm:t>
    </dgm:pt>
    <dgm:pt modelId="{084C2B81-5F0B-4458-9D16-96C79A90BBD7}" type="pres">
      <dgm:prSet presAssocID="{96A67271-3C1F-4DD0-A8C6-925E333ED08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C7C8694-9FE7-4E3B-B92D-344FB67E06C2}" type="pres">
      <dgm:prSet presAssocID="{96A67271-3C1F-4DD0-A8C6-925E333ED08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DE2D20-7DF6-4467-9A6A-2BCD11E5EF59}" type="pres">
      <dgm:prSet presAssocID="{96A67271-3C1F-4DD0-A8C6-925E333ED081}" presName="negativeSpace" presStyleCnt="0"/>
      <dgm:spPr/>
      <dgm:t>
        <a:bodyPr/>
        <a:lstStyle/>
        <a:p>
          <a:endParaRPr lang="en-US"/>
        </a:p>
      </dgm:t>
    </dgm:pt>
    <dgm:pt modelId="{500CEA7B-4B14-4394-81CE-F961DE2A4C99}" type="pres">
      <dgm:prSet presAssocID="{96A67271-3C1F-4DD0-A8C6-925E333ED08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35D11-1B00-43E4-9313-96D8C8CC9D41}" type="pres">
      <dgm:prSet presAssocID="{F3962212-8295-49DE-9D41-9EBE9E26D236}" presName="spaceBetweenRectangles" presStyleCnt="0"/>
      <dgm:spPr/>
    </dgm:pt>
    <dgm:pt modelId="{969303AD-5E30-4814-A069-9C7AAEE33B8A}" type="pres">
      <dgm:prSet presAssocID="{AD564DA2-E5D7-47A6-BF16-B1BF70F2BFE6}" presName="parentLin" presStyleCnt="0"/>
      <dgm:spPr/>
    </dgm:pt>
    <dgm:pt modelId="{35489087-D7F4-48F8-93F5-1F1C1336EF89}" type="pres">
      <dgm:prSet presAssocID="{AD564DA2-E5D7-47A6-BF16-B1BF70F2BFE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E493FC7-65A8-47C7-9C49-F315C7AD4331}" type="pres">
      <dgm:prSet presAssocID="{AD564DA2-E5D7-47A6-BF16-B1BF70F2BFE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64F33-8360-4BF0-B0C2-4BDFC77399D7}" type="pres">
      <dgm:prSet presAssocID="{AD564DA2-E5D7-47A6-BF16-B1BF70F2BFE6}" presName="negativeSpace" presStyleCnt="0"/>
      <dgm:spPr/>
    </dgm:pt>
    <dgm:pt modelId="{B2E2272D-616C-475B-ACBD-5AE6AFA90CF7}" type="pres">
      <dgm:prSet presAssocID="{AD564DA2-E5D7-47A6-BF16-B1BF70F2BFE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F2965D-5C6D-4BD8-BEA1-405405E80C74}" type="presOf" srcId="{3712A1DB-A474-4E55-8B0C-3BAD4CE24B8F}" destId="{500CEA7B-4B14-4394-81CE-F961DE2A4C99}" srcOrd="0" destOrd="0" presId="urn:microsoft.com/office/officeart/2005/8/layout/list1"/>
    <dgm:cxn modelId="{44B88EB0-EA60-44BF-9C5A-C58CB5F2C872}" type="presOf" srcId="{96A67271-3C1F-4DD0-A8C6-925E333ED081}" destId="{3C7C8694-9FE7-4E3B-B92D-344FB67E06C2}" srcOrd="1" destOrd="0" presId="urn:microsoft.com/office/officeart/2005/8/layout/list1"/>
    <dgm:cxn modelId="{6A8791F9-D3CF-4A7B-A6CE-8E002D59B33B}" srcId="{18B1DDC5-0681-4361-BEF2-CCF10E7F020D}" destId="{AD564DA2-E5D7-47A6-BF16-B1BF70F2BFE6}" srcOrd="2" destOrd="0" parTransId="{EAE2A7B2-9656-40E2-8A32-8393D3BE7C6C}" sibTransId="{DF60649F-894B-4CCE-A19B-B4DA85971586}"/>
    <dgm:cxn modelId="{C1A12BB6-14A5-4AC4-A1DD-E5063E50C4F7}" srcId="{F3B749A0-00BD-490E-BBD1-C6A0A6D8B4D9}" destId="{DF8A2D87-51A9-46EF-8574-36C8E7271621}" srcOrd="1" destOrd="0" parTransId="{A5F1D60A-0DCE-4EFF-8F42-C9ECDBFE2ACA}" sibTransId="{5618DD5A-3568-4CD7-9B53-7CC59F0C1274}"/>
    <dgm:cxn modelId="{4F8533AA-E53F-44E8-967C-4CBB8015FA7A}" srcId="{18B1DDC5-0681-4361-BEF2-CCF10E7F020D}" destId="{96A67271-3C1F-4DD0-A8C6-925E333ED081}" srcOrd="1" destOrd="0" parTransId="{B9EEA5D5-289D-4C18-BC29-2E6F5036B591}" sibTransId="{F3962212-8295-49DE-9D41-9EBE9E26D236}"/>
    <dgm:cxn modelId="{E059B046-E71F-419B-90BE-4CE8CBE3BC8A}" type="presOf" srcId="{AD564DA2-E5D7-47A6-BF16-B1BF70F2BFE6}" destId="{35489087-D7F4-48F8-93F5-1F1C1336EF89}" srcOrd="0" destOrd="0" presId="urn:microsoft.com/office/officeart/2005/8/layout/list1"/>
    <dgm:cxn modelId="{AB3467F7-941C-47D2-A501-99B54EB17E90}" srcId="{AD564DA2-E5D7-47A6-BF16-B1BF70F2BFE6}" destId="{7B1F23B2-43E5-4E12-BA70-116EDAF57211}" srcOrd="0" destOrd="0" parTransId="{91AAB9AC-05E3-4C96-95CB-667214F786B7}" sibTransId="{7CEFACAB-7DCB-42C7-81F5-745C6E56B74E}"/>
    <dgm:cxn modelId="{7A007F25-1379-4E39-92E6-E5D8593993EF}" srcId="{96A67271-3C1F-4DD0-A8C6-925E333ED081}" destId="{3712A1DB-A474-4E55-8B0C-3BAD4CE24B8F}" srcOrd="0" destOrd="0" parTransId="{B8B93715-3943-4490-ACEA-2454C774A5BF}" sibTransId="{41F38126-4E0B-4FB7-B076-2B1B54DEB4A3}"/>
    <dgm:cxn modelId="{831B79F7-6DFF-4071-B484-0776FF178FDA}" srcId="{F3B749A0-00BD-490E-BBD1-C6A0A6D8B4D9}" destId="{076C2290-6E5F-4C07-BA37-98DE6186F330}" srcOrd="0" destOrd="0" parTransId="{60BB56E5-8C08-40C5-B08F-696243CDE9B2}" sibTransId="{0C3EEEA2-656E-4067-AEDF-88822961BCAA}"/>
    <dgm:cxn modelId="{88704AE6-BC15-4EF8-87D4-820A7B180A25}" type="presOf" srcId="{076C2290-6E5F-4C07-BA37-98DE6186F330}" destId="{D7964ADE-1E06-4CC4-B9FE-8846EF1AB8B4}" srcOrd="0" destOrd="0" presId="urn:microsoft.com/office/officeart/2005/8/layout/list1"/>
    <dgm:cxn modelId="{04974C48-9A30-48C7-AF49-A82C0FC92BD7}" type="presOf" srcId="{18B1DDC5-0681-4361-BEF2-CCF10E7F020D}" destId="{5DEAFBA4-E23D-48BF-9DFB-3E51818130B8}" srcOrd="0" destOrd="0" presId="urn:microsoft.com/office/officeart/2005/8/layout/list1"/>
    <dgm:cxn modelId="{3DD024FA-2423-49A8-86D3-33551DB9F43A}" type="presOf" srcId="{F3B749A0-00BD-490E-BBD1-C6A0A6D8B4D9}" destId="{7052BFD7-CAB3-4DF5-9191-A12E62FB628A}" srcOrd="1" destOrd="0" presId="urn:microsoft.com/office/officeart/2005/8/layout/list1"/>
    <dgm:cxn modelId="{177D160A-A86A-430E-B661-221803123CAD}" type="presOf" srcId="{F3B749A0-00BD-490E-BBD1-C6A0A6D8B4D9}" destId="{04AAFE68-A665-40F0-B27C-CABFE614B502}" srcOrd="0" destOrd="0" presId="urn:microsoft.com/office/officeart/2005/8/layout/list1"/>
    <dgm:cxn modelId="{003E40E2-B5AD-4B42-9207-0632F89E7435}" srcId="{18B1DDC5-0681-4361-BEF2-CCF10E7F020D}" destId="{F3B749A0-00BD-490E-BBD1-C6A0A6D8B4D9}" srcOrd="0" destOrd="0" parTransId="{06CE997B-674E-43C1-9073-BB9FB5B19F40}" sibTransId="{8456AC31-6ED3-4AEE-959A-B5D11CDC6F7D}"/>
    <dgm:cxn modelId="{D2F35DF0-BBCE-48B2-97E7-4E4BC606BB7F}" srcId="{F3B749A0-00BD-490E-BBD1-C6A0A6D8B4D9}" destId="{B4654ECA-1021-483F-80CD-1525169C913E}" srcOrd="2" destOrd="0" parTransId="{EA3F2F5D-4650-4B16-8E70-7B8AB78DBC56}" sibTransId="{4B092269-3C76-45D1-A54E-1DE77D729AA1}"/>
    <dgm:cxn modelId="{132BC2E6-EE9B-4238-A9BC-38D5D2A57A7A}" type="presOf" srcId="{AD564DA2-E5D7-47A6-BF16-B1BF70F2BFE6}" destId="{0E493FC7-65A8-47C7-9C49-F315C7AD4331}" srcOrd="1" destOrd="0" presId="urn:microsoft.com/office/officeart/2005/8/layout/list1"/>
    <dgm:cxn modelId="{62E4D7C9-3E1C-4A09-B706-CB5B18181F39}" srcId="{AD564DA2-E5D7-47A6-BF16-B1BF70F2BFE6}" destId="{B0379D5D-1D48-471B-83EB-7881B5C366BA}" srcOrd="1" destOrd="0" parTransId="{6192CB8E-807F-4069-8336-A48142150256}" sibTransId="{9CBAA646-35A1-448F-8E73-6125D112546B}"/>
    <dgm:cxn modelId="{26E364FC-EE7D-4D93-808D-2DC9A746BCBB}" type="presOf" srcId="{B4654ECA-1021-483F-80CD-1525169C913E}" destId="{D7964ADE-1E06-4CC4-B9FE-8846EF1AB8B4}" srcOrd="0" destOrd="2" presId="urn:microsoft.com/office/officeart/2005/8/layout/list1"/>
    <dgm:cxn modelId="{1ABBBCD6-3A99-4E2D-857E-A68E4DEBB03A}" type="presOf" srcId="{7B1F23B2-43E5-4E12-BA70-116EDAF57211}" destId="{B2E2272D-616C-475B-ACBD-5AE6AFA90CF7}" srcOrd="0" destOrd="0" presId="urn:microsoft.com/office/officeart/2005/8/layout/list1"/>
    <dgm:cxn modelId="{1FBB4966-4232-4F2D-82B2-9D9ABCFE2B2F}" type="presOf" srcId="{DF8A2D87-51A9-46EF-8574-36C8E7271621}" destId="{D7964ADE-1E06-4CC4-B9FE-8846EF1AB8B4}" srcOrd="0" destOrd="1" presId="urn:microsoft.com/office/officeart/2005/8/layout/list1"/>
    <dgm:cxn modelId="{2D62B4DE-6966-4FD0-9F3D-B9C11A9037BD}" type="presOf" srcId="{B0379D5D-1D48-471B-83EB-7881B5C366BA}" destId="{B2E2272D-616C-475B-ACBD-5AE6AFA90CF7}" srcOrd="0" destOrd="1" presId="urn:microsoft.com/office/officeart/2005/8/layout/list1"/>
    <dgm:cxn modelId="{03DB4647-3AD2-4814-B8D9-5C035D658CC6}" type="presOf" srcId="{96A67271-3C1F-4DD0-A8C6-925E333ED081}" destId="{084C2B81-5F0B-4458-9D16-96C79A90BBD7}" srcOrd="0" destOrd="0" presId="urn:microsoft.com/office/officeart/2005/8/layout/list1"/>
    <dgm:cxn modelId="{7EB3063E-4642-4439-AF42-E796106A4F86}" type="presParOf" srcId="{5DEAFBA4-E23D-48BF-9DFB-3E51818130B8}" destId="{A36010D2-05B0-416F-9DA2-B9E5A71CBBF6}" srcOrd="0" destOrd="0" presId="urn:microsoft.com/office/officeart/2005/8/layout/list1"/>
    <dgm:cxn modelId="{4BBC72A5-C4E8-4673-B92B-A33B8EC32293}" type="presParOf" srcId="{A36010D2-05B0-416F-9DA2-B9E5A71CBBF6}" destId="{04AAFE68-A665-40F0-B27C-CABFE614B502}" srcOrd="0" destOrd="0" presId="urn:microsoft.com/office/officeart/2005/8/layout/list1"/>
    <dgm:cxn modelId="{0F491F8F-C6AD-496E-8B09-781D74877908}" type="presParOf" srcId="{A36010D2-05B0-416F-9DA2-B9E5A71CBBF6}" destId="{7052BFD7-CAB3-4DF5-9191-A12E62FB628A}" srcOrd="1" destOrd="0" presId="urn:microsoft.com/office/officeart/2005/8/layout/list1"/>
    <dgm:cxn modelId="{A34F5B74-7CBE-4CB9-BCFC-C44A54FE11E6}" type="presParOf" srcId="{5DEAFBA4-E23D-48BF-9DFB-3E51818130B8}" destId="{A577AD22-D6EF-44D2-B91C-EE7CF4684C23}" srcOrd="1" destOrd="0" presId="urn:microsoft.com/office/officeart/2005/8/layout/list1"/>
    <dgm:cxn modelId="{C37D7C44-2EEA-4A55-A97E-1F2FEDACEA23}" type="presParOf" srcId="{5DEAFBA4-E23D-48BF-9DFB-3E51818130B8}" destId="{D7964ADE-1E06-4CC4-B9FE-8846EF1AB8B4}" srcOrd="2" destOrd="0" presId="urn:microsoft.com/office/officeart/2005/8/layout/list1"/>
    <dgm:cxn modelId="{99E2895C-AFF4-44F7-B907-6CED8218A572}" type="presParOf" srcId="{5DEAFBA4-E23D-48BF-9DFB-3E51818130B8}" destId="{F0348994-6BD3-45B4-90A5-23C3C4D5A9B1}" srcOrd="3" destOrd="0" presId="urn:microsoft.com/office/officeart/2005/8/layout/list1"/>
    <dgm:cxn modelId="{5D33A894-CE66-41F6-892F-E28DB5E13CFA}" type="presParOf" srcId="{5DEAFBA4-E23D-48BF-9DFB-3E51818130B8}" destId="{0FC75C9C-35AE-453E-8323-0D8BD31B5FDC}" srcOrd="4" destOrd="0" presId="urn:microsoft.com/office/officeart/2005/8/layout/list1"/>
    <dgm:cxn modelId="{E08D659B-368F-4204-9069-01BCE016DDA1}" type="presParOf" srcId="{0FC75C9C-35AE-453E-8323-0D8BD31B5FDC}" destId="{084C2B81-5F0B-4458-9D16-96C79A90BBD7}" srcOrd="0" destOrd="0" presId="urn:microsoft.com/office/officeart/2005/8/layout/list1"/>
    <dgm:cxn modelId="{90027487-76E4-47EB-8C66-62722A3E15AF}" type="presParOf" srcId="{0FC75C9C-35AE-453E-8323-0D8BD31B5FDC}" destId="{3C7C8694-9FE7-4E3B-B92D-344FB67E06C2}" srcOrd="1" destOrd="0" presId="urn:microsoft.com/office/officeart/2005/8/layout/list1"/>
    <dgm:cxn modelId="{8036B856-786C-4925-9934-7D7D0B36FCD2}" type="presParOf" srcId="{5DEAFBA4-E23D-48BF-9DFB-3E51818130B8}" destId="{27DE2D20-7DF6-4467-9A6A-2BCD11E5EF59}" srcOrd="5" destOrd="0" presId="urn:microsoft.com/office/officeart/2005/8/layout/list1"/>
    <dgm:cxn modelId="{2A5FF497-E7DA-4D80-A28B-804D0B777EEE}" type="presParOf" srcId="{5DEAFBA4-E23D-48BF-9DFB-3E51818130B8}" destId="{500CEA7B-4B14-4394-81CE-F961DE2A4C99}" srcOrd="6" destOrd="0" presId="urn:microsoft.com/office/officeart/2005/8/layout/list1"/>
    <dgm:cxn modelId="{9D16946E-A723-4716-A6E8-E9B217870C16}" type="presParOf" srcId="{5DEAFBA4-E23D-48BF-9DFB-3E51818130B8}" destId="{62B35D11-1B00-43E4-9313-96D8C8CC9D41}" srcOrd="7" destOrd="0" presId="urn:microsoft.com/office/officeart/2005/8/layout/list1"/>
    <dgm:cxn modelId="{4A1039DE-2A4F-4C57-A6CB-6D81DB58E8FD}" type="presParOf" srcId="{5DEAFBA4-E23D-48BF-9DFB-3E51818130B8}" destId="{969303AD-5E30-4814-A069-9C7AAEE33B8A}" srcOrd="8" destOrd="0" presId="urn:microsoft.com/office/officeart/2005/8/layout/list1"/>
    <dgm:cxn modelId="{BDD37CE7-DFAC-4FA9-95D3-A94E09563DDD}" type="presParOf" srcId="{969303AD-5E30-4814-A069-9C7AAEE33B8A}" destId="{35489087-D7F4-48F8-93F5-1F1C1336EF89}" srcOrd="0" destOrd="0" presId="urn:microsoft.com/office/officeart/2005/8/layout/list1"/>
    <dgm:cxn modelId="{5344EBD9-6AAB-422E-A2FC-1E3D4DB1B5B2}" type="presParOf" srcId="{969303AD-5E30-4814-A069-9C7AAEE33B8A}" destId="{0E493FC7-65A8-47C7-9C49-F315C7AD4331}" srcOrd="1" destOrd="0" presId="urn:microsoft.com/office/officeart/2005/8/layout/list1"/>
    <dgm:cxn modelId="{A4049CC5-A4A1-471C-9206-0ECCA0A56660}" type="presParOf" srcId="{5DEAFBA4-E23D-48BF-9DFB-3E51818130B8}" destId="{C1E64F33-8360-4BF0-B0C2-4BDFC77399D7}" srcOrd="9" destOrd="0" presId="urn:microsoft.com/office/officeart/2005/8/layout/list1"/>
    <dgm:cxn modelId="{F8F453D3-D541-48EC-97C3-2F6299F23333}" type="presParOf" srcId="{5DEAFBA4-E23D-48BF-9DFB-3E51818130B8}" destId="{B2E2272D-616C-475B-ACBD-5AE6AFA90CF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7EC0C31-E5F3-4B03-948D-153D0286DDAF}" type="doc">
      <dgm:prSet loTypeId="urn:microsoft.com/office/officeart/2005/8/layout/hProcess10" loCatId="pictur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4A167A5-6143-46D4-8606-01AEC742208F}">
      <dgm:prSet phldrT="[Text]" custT="1"/>
      <dgm:spPr/>
      <dgm:t>
        <a:bodyPr/>
        <a:lstStyle/>
        <a:p>
          <a:r>
            <a:rPr lang="en-US" sz="2800" dirty="0" smtClean="0"/>
            <a:t>Trump 2017</a:t>
          </a:r>
          <a:endParaRPr lang="en-US" sz="2800" dirty="0"/>
        </a:p>
      </dgm:t>
    </dgm:pt>
    <dgm:pt modelId="{FA41CD22-4FAD-4266-A11E-86F784FB1444}" type="parTrans" cxnId="{7C560175-1728-49BD-965E-0E0006D33FF8}">
      <dgm:prSet/>
      <dgm:spPr/>
      <dgm:t>
        <a:bodyPr/>
        <a:lstStyle/>
        <a:p>
          <a:endParaRPr lang="en-US"/>
        </a:p>
      </dgm:t>
    </dgm:pt>
    <dgm:pt modelId="{EA6F6C94-6224-4495-8E44-2E928A171951}" type="sibTrans" cxnId="{7C560175-1728-49BD-965E-0E0006D33FF8}">
      <dgm:prSet/>
      <dgm:spPr/>
      <dgm:t>
        <a:bodyPr/>
        <a:lstStyle/>
        <a:p>
          <a:endParaRPr lang="en-US"/>
        </a:p>
      </dgm:t>
    </dgm:pt>
    <dgm:pt modelId="{DD7CE579-27C9-4312-A0B4-4323D4E05EE9}">
      <dgm:prSet phldrT="[Text]" custT="1"/>
      <dgm:spPr/>
      <dgm:t>
        <a:bodyPr/>
        <a:lstStyle/>
        <a:p>
          <a:r>
            <a:rPr lang="en-US" sz="2400" dirty="0" smtClean="0"/>
            <a:t>IT Top Rate: 39.6%-&gt; 35%</a:t>
          </a:r>
          <a:endParaRPr lang="en-US" sz="2400" dirty="0"/>
        </a:p>
      </dgm:t>
    </dgm:pt>
    <dgm:pt modelId="{35879749-2503-4AE1-B824-2A0C70904EF6}" type="parTrans" cxnId="{50D3773D-E7FD-43CB-93BC-27DDA8AFE513}">
      <dgm:prSet/>
      <dgm:spPr/>
      <dgm:t>
        <a:bodyPr/>
        <a:lstStyle/>
        <a:p>
          <a:endParaRPr lang="en-US"/>
        </a:p>
      </dgm:t>
    </dgm:pt>
    <dgm:pt modelId="{A1B018A3-FA91-4347-86BD-7BFB830E231C}" type="sibTrans" cxnId="{50D3773D-E7FD-43CB-93BC-27DDA8AFE513}">
      <dgm:prSet/>
      <dgm:spPr/>
      <dgm:t>
        <a:bodyPr/>
        <a:lstStyle/>
        <a:p>
          <a:endParaRPr lang="en-US"/>
        </a:p>
      </dgm:t>
    </dgm:pt>
    <dgm:pt modelId="{A3E9B941-B9D6-4096-8728-4E3DC5D5D975}">
      <dgm:prSet phldrT="[Text]" custT="1"/>
      <dgm:spPr/>
      <dgm:t>
        <a:bodyPr/>
        <a:lstStyle/>
        <a:p>
          <a:r>
            <a:rPr lang="en-US" sz="2800" dirty="0" smtClean="0"/>
            <a:t>Modi 2017</a:t>
          </a:r>
          <a:endParaRPr lang="en-US" sz="2800" dirty="0"/>
        </a:p>
      </dgm:t>
    </dgm:pt>
    <dgm:pt modelId="{24CCF8C3-CCB2-402F-89F3-BA6B2642CB67}" type="parTrans" cxnId="{CEEBB568-7C9F-41ED-B0B7-BC0DC1A80143}">
      <dgm:prSet/>
      <dgm:spPr/>
      <dgm:t>
        <a:bodyPr/>
        <a:lstStyle/>
        <a:p>
          <a:endParaRPr lang="en-US"/>
        </a:p>
      </dgm:t>
    </dgm:pt>
    <dgm:pt modelId="{7BEE2CCA-D769-4748-BAC2-DABAF1EF21B1}" type="sibTrans" cxnId="{CEEBB568-7C9F-41ED-B0B7-BC0DC1A80143}">
      <dgm:prSet/>
      <dgm:spPr/>
      <dgm:t>
        <a:bodyPr/>
        <a:lstStyle/>
        <a:p>
          <a:endParaRPr lang="en-US"/>
        </a:p>
      </dgm:t>
    </dgm:pt>
    <dgm:pt modelId="{EFAFBCB6-DF5A-40CC-8512-44DC9AB58EED}">
      <dgm:prSet phldrT="[Text]" custT="1"/>
      <dgm:spPr/>
      <dgm:t>
        <a:bodyPr/>
        <a:lstStyle/>
        <a:p>
          <a:r>
            <a:rPr lang="en-US" sz="2400" dirty="0" smtClean="0"/>
            <a:t>IT 10%-&gt;5%</a:t>
          </a:r>
          <a:endParaRPr lang="en-US" sz="2400" dirty="0"/>
        </a:p>
      </dgm:t>
    </dgm:pt>
    <dgm:pt modelId="{1D888CA6-F792-47C5-B729-53AFF885C643}" type="parTrans" cxnId="{0540E107-3866-4391-9F46-79A2ACEB4F19}">
      <dgm:prSet/>
      <dgm:spPr/>
      <dgm:t>
        <a:bodyPr/>
        <a:lstStyle/>
        <a:p>
          <a:endParaRPr lang="en-US"/>
        </a:p>
      </dgm:t>
    </dgm:pt>
    <dgm:pt modelId="{69CB5503-C86E-4675-A5DC-F64142D8339F}" type="sibTrans" cxnId="{0540E107-3866-4391-9F46-79A2ACEB4F19}">
      <dgm:prSet/>
      <dgm:spPr/>
      <dgm:t>
        <a:bodyPr/>
        <a:lstStyle/>
        <a:p>
          <a:endParaRPr lang="en-US"/>
        </a:p>
      </dgm:t>
    </dgm:pt>
    <dgm:pt modelId="{25FD90BB-B61D-4FCC-9FD4-9BC97DD091EA}">
      <dgm:prSet phldrT="[Text]" custT="1"/>
      <dgm:spPr/>
      <dgm:t>
        <a:bodyPr/>
        <a:lstStyle/>
        <a:p>
          <a:r>
            <a:rPr lang="en-US" sz="2400" dirty="0" smtClean="0"/>
            <a:t>MSME: 25% [50 cr.]</a:t>
          </a:r>
          <a:endParaRPr lang="en-US" sz="2400" dirty="0"/>
        </a:p>
      </dgm:t>
    </dgm:pt>
    <dgm:pt modelId="{00427ED9-5487-4CF9-8E71-CFD5A36A4E7C}" type="parTrans" cxnId="{13F16843-92F8-435D-B766-057171735CD7}">
      <dgm:prSet/>
      <dgm:spPr/>
      <dgm:t>
        <a:bodyPr/>
        <a:lstStyle/>
        <a:p>
          <a:endParaRPr lang="en-US"/>
        </a:p>
      </dgm:t>
    </dgm:pt>
    <dgm:pt modelId="{D3128BE4-BEF3-40EA-A9A6-0ECA0DB63D88}" type="sibTrans" cxnId="{13F16843-92F8-435D-B766-057171735CD7}">
      <dgm:prSet/>
      <dgm:spPr/>
      <dgm:t>
        <a:bodyPr/>
        <a:lstStyle/>
        <a:p>
          <a:endParaRPr lang="en-US"/>
        </a:p>
      </dgm:t>
    </dgm:pt>
    <dgm:pt modelId="{F07F7E83-DDCB-499E-A561-E4CA52EA25D4}">
      <dgm:prSet phldrT="[Text]" custT="1"/>
      <dgm:spPr/>
      <dgm:t>
        <a:bodyPr/>
        <a:lstStyle/>
        <a:p>
          <a:r>
            <a:rPr lang="en-US" sz="2400" dirty="0" smtClean="0"/>
            <a:t>Future Corporation Tax: 30%-&gt;25%</a:t>
          </a:r>
          <a:endParaRPr lang="en-US" sz="2400" dirty="0"/>
        </a:p>
      </dgm:t>
    </dgm:pt>
    <dgm:pt modelId="{5A20D928-A10D-4FC3-A32F-90D0B154AE92}" type="parTrans" cxnId="{278D740B-1434-43CA-9E01-6EA92871EF96}">
      <dgm:prSet/>
      <dgm:spPr/>
      <dgm:t>
        <a:bodyPr/>
        <a:lstStyle/>
        <a:p>
          <a:endParaRPr lang="en-US"/>
        </a:p>
      </dgm:t>
    </dgm:pt>
    <dgm:pt modelId="{1B069AA9-F467-4056-8F73-5CC718118F07}" type="sibTrans" cxnId="{278D740B-1434-43CA-9E01-6EA92871EF96}">
      <dgm:prSet/>
      <dgm:spPr/>
      <dgm:t>
        <a:bodyPr/>
        <a:lstStyle/>
        <a:p>
          <a:endParaRPr lang="en-US"/>
        </a:p>
      </dgm:t>
    </dgm:pt>
    <dgm:pt modelId="{BA60510A-D088-4878-985B-1537B5A823BD}">
      <dgm:prSet phldrT="[Text]" custT="1"/>
      <dgm:spPr/>
      <dgm:t>
        <a:bodyPr/>
        <a:lstStyle/>
        <a:p>
          <a:r>
            <a:rPr lang="en-US" sz="2400" dirty="0" smtClean="0"/>
            <a:t>Corporation Tax: 35%-&gt;15% [exemption, deduction]</a:t>
          </a:r>
          <a:endParaRPr lang="en-US" sz="2400" dirty="0"/>
        </a:p>
      </dgm:t>
    </dgm:pt>
    <dgm:pt modelId="{0CEF74B3-08F2-4D91-BFB6-2255A160A91C}" type="parTrans" cxnId="{95D7BFDB-05FC-477D-981A-96F23CD797B2}">
      <dgm:prSet/>
      <dgm:spPr/>
      <dgm:t>
        <a:bodyPr/>
        <a:lstStyle/>
        <a:p>
          <a:endParaRPr lang="en-US"/>
        </a:p>
      </dgm:t>
    </dgm:pt>
    <dgm:pt modelId="{ABECF83A-27F0-40A0-97FD-2E791BE06213}" type="sibTrans" cxnId="{95D7BFDB-05FC-477D-981A-96F23CD797B2}">
      <dgm:prSet/>
      <dgm:spPr/>
      <dgm:t>
        <a:bodyPr/>
        <a:lstStyle/>
        <a:p>
          <a:endParaRPr lang="en-US"/>
        </a:p>
      </dgm:t>
    </dgm:pt>
    <dgm:pt modelId="{DB892894-CD5D-4853-8C6A-D7CDD7B08639}">
      <dgm:prSet phldrT="[Text]" custT="1"/>
      <dgm:spPr/>
      <dgm:t>
        <a:bodyPr/>
        <a:lstStyle/>
        <a:p>
          <a:r>
            <a:rPr lang="en-US" sz="2400" dirty="0" smtClean="0"/>
            <a:t>Purpose: </a:t>
          </a:r>
          <a:r>
            <a:rPr lang="en-US" sz="2400" dirty="0" smtClean="0">
              <a:latin typeface="Franklin Gothic Medium Cond" panose="020B0606030402020204" pitchFamily="34" charset="0"/>
            </a:rPr>
            <a:t>▼</a:t>
          </a:r>
          <a:r>
            <a:rPr lang="en-US" sz="2400" dirty="0" smtClean="0"/>
            <a:t>outsourcing &amp; offshore biz by MNCs</a:t>
          </a:r>
          <a:endParaRPr lang="en-US" sz="2400" dirty="0"/>
        </a:p>
      </dgm:t>
    </dgm:pt>
    <dgm:pt modelId="{DBCD2AED-D19D-40FC-82BC-6722DDB4EDD0}" type="parTrans" cxnId="{E290ED10-9FC3-4BDD-A8A3-D2F8728C0A3B}">
      <dgm:prSet/>
      <dgm:spPr/>
      <dgm:t>
        <a:bodyPr/>
        <a:lstStyle/>
        <a:p>
          <a:endParaRPr lang="en-US"/>
        </a:p>
      </dgm:t>
    </dgm:pt>
    <dgm:pt modelId="{69B99116-B67F-41A9-BFC1-A87BE142C699}" type="sibTrans" cxnId="{E290ED10-9FC3-4BDD-A8A3-D2F8728C0A3B}">
      <dgm:prSet/>
      <dgm:spPr/>
      <dgm:t>
        <a:bodyPr/>
        <a:lstStyle/>
        <a:p>
          <a:endParaRPr lang="en-US"/>
        </a:p>
      </dgm:t>
    </dgm:pt>
    <dgm:pt modelId="{D242526C-5464-47D9-9273-5CB7B5D8B35A}">
      <dgm:prSet phldrT="[Text]" custT="1"/>
      <dgm:spPr/>
      <dgm:t>
        <a:bodyPr/>
        <a:lstStyle/>
        <a:p>
          <a:r>
            <a:rPr lang="en-US" sz="2400" dirty="0" smtClean="0"/>
            <a:t>(in theory) Laffer : revenue collection </a:t>
          </a:r>
          <a:r>
            <a:rPr lang="en-US" sz="2400" dirty="0" smtClean="0">
              <a:latin typeface="Franklin Gothic Medium Cond" panose="020B0606030402020204" pitchFamily="34" charset="0"/>
            </a:rPr>
            <a:t>▲</a:t>
          </a:r>
          <a:endParaRPr lang="en-US" sz="2400" dirty="0"/>
        </a:p>
      </dgm:t>
    </dgm:pt>
    <dgm:pt modelId="{9336FB73-1912-4445-A582-5CBAE9CEA89F}" type="parTrans" cxnId="{91D91C0C-0753-4342-B7E4-37B43267A622}">
      <dgm:prSet/>
      <dgm:spPr/>
      <dgm:t>
        <a:bodyPr/>
        <a:lstStyle/>
        <a:p>
          <a:endParaRPr lang="en-US"/>
        </a:p>
      </dgm:t>
    </dgm:pt>
    <dgm:pt modelId="{1EFD1F26-DD7C-4BEF-B841-33D7A2861803}" type="sibTrans" cxnId="{91D91C0C-0753-4342-B7E4-37B43267A622}">
      <dgm:prSet/>
      <dgm:spPr/>
      <dgm:t>
        <a:bodyPr/>
        <a:lstStyle/>
        <a:p>
          <a:endParaRPr lang="en-US"/>
        </a:p>
      </dgm:t>
    </dgm:pt>
    <dgm:pt modelId="{784FAD85-70EC-4EBD-979A-D72C0E037ACD}" type="pres">
      <dgm:prSet presAssocID="{47EC0C31-E5F3-4B03-948D-153D0286DD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F7625D-4E38-4C50-B148-F39F575D6CA4}" type="pres">
      <dgm:prSet presAssocID="{24A167A5-6143-46D4-8606-01AEC742208F}" presName="composite" presStyleCnt="0"/>
      <dgm:spPr/>
      <dgm:t>
        <a:bodyPr/>
        <a:lstStyle/>
        <a:p>
          <a:endParaRPr lang="en-US"/>
        </a:p>
      </dgm:t>
    </dgm:pt>
    <dgm:pt modelId="{EEAAD811-A301-4827-A9B3-11929644CA07}" type="pres">
      <dgm:prSet presAssocID="{24A167A5-6143-46D4-8606-01AEC742208F}" presName="imagSh" presStyleLbl="bgImgPlace1" presStyleIdx="0" presStyleCnt="2" custScaleY="7782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E22F61-BBC3-4193-890B-ABC89384F12E}" type="pres">
      <dgm:prSet presAssocID="{24A167A5-6143-46D4-8606-01AEC742208F}" presName="txNode" presStyleLbl="node1" presStyleIdx="0" presStyleCnt="2" custScaleX="128021" custLinFactNeighborX="-1085" custLinFactNeighborY="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DC95B-9040-41F9-890D-132812305C81}" type="pres">
      <dgm:prSet presAssocID="{EA6F6C94-6224-4495-8E44-2E928A171951}" presName="sibTrans" presStyleLbl="sibTrans2D1" presStyleIdx="0" presStyleCnt="1"/>
      <dgm:spPr/>
      <dgm:t>
        <a:bodyPr/>
        <a:lstStyle/>
        <a:p>
          <a:endParaRPr lang="en-US"/>
        </a:p>
      </dgm:t>
    </dgm:pt>
    <dgm:pt modelId="{E4EECC4E-2F18-4852-A6D3-D3C581F31E4C}" type="pres">
      <dgm:prSet presAssocID="{EA6F6C94-6224-4495-8E44-2E928A171951}" presName="connTx" presStyleLbl="sibTrans2D1" presStyleIdx="0" presStyleCnt="1"/>
      <dgm:spPr/>
      <dgm:t>
        <a:bodyPr/>
        <a:lstStyle/>
        <a:p>
          <a:endParaRPr lang="en-US"/>
        </a:p>
      </dgm:t>
    </dgm:pt>
    <dgm:pt modelId="{EAFC78EE-DD11-4D52-A384-60D8C2CECEF7}" type="pres">
      <dgm:prSet presAssocID="{A3E9B941-B9D6-4096-8728-4E3DC5D5D975}" presName="composite" presStyleCnt="0"/>
      <dgm:spPr/>
      <dgm:t>
        <a:bodyPr/>
        <a:lstStyle/>
        <a:p>
          <a:endParaRPr lang="en-US"/>
        </a:p>
      </dgm:t>
    </dgm:pt>
    <dgm:pt modelId="{D41B67F5-D2A8-42D1-8BA6-CC0BD876A52B}" type="pres">
      <dgm:prSet presAssocID="{A3E9B941-B9D6-4096-8728-4E3DC5D5D975}" presName="imagSh" presStyleLbl="bgImgPlace1" presStyleIdx="1" presStyleCnt="2" custScaleY="8336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94A19A5-1ADA-4EB6-8959-CD14CD36533E}" type="pres">
      <dgm:prSet presAssocID="{A3E9B941-B9D6-4096-8728-4E3DC5D5D975}" presName="txNode" presStyleLbl="node1" presStyleIdx="1" presStyleCnt="2" custScaleX="128021" custScaleY="126801" custLinFactNeighborX="-1085" custLinFactNeighborY="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101CB4-4F10-4F09-82D2-D775F9C28332}" type="presOf" srcId="{DD7CE579-27C9-4312-A0B4-4323D4E05EE9}" destId="{B6E22F61-BBC3-4193-890B-ABC89384F12E}" srcOrd="0" destOrd="1" presId="urn:microsoft.com/office/officeart/2005/8/layout/hProcess10"/>
    <dgm:cxn modelId="{A938CD24-3F58-4819-BA9C-A8D3AC4F61EF}" type="presOf" srcId="{A3E9B941-B9D6-4096-8728-4E3DC5D5D975}" destId="{A94A19A5-1ADA-4EB6-8959-CD14CD36533E}" srcOrd="0" destOrd="0" presId="urn:microsoft.com/office/officeart/2005/8/layout/hProcess10"/>
    <dgm:cxn modelId="{5354DEDC-F3F6-4949-9F2B-8219A69CAB49}" type="presOf" srcId="{47EC0C31-E5F3-4B03-948D-153D0286DDAF}" destId="{784FAD85-70EC-4EBD-979A-D72C0E037ACD}" srcOrd="0" destOrd="0" presId="urn:microsoft.com/office/officeart/2005/8/layout/hProcess10"/>
    <dgm:cxn modelId="{91D91C0C-0753-4342-B7E4-37B43267A622}" srcId="{A3E9B941-B9D6-4096-8728-4E3DC5D5D975}" destId="{D242526C-5464-47D9-9273-5CB7B5D8B35A}" srcOrd="3" destOrd="0" parTransId="{9336FB73-1912-4445-A582-5CBAE9CEA89F}" sibTransId="{1EFD1F26-DD7C-4BEF-B841-33D7A2861803}"/>
    <dgm:cxn modelId="{EC7B27EE-90EF-4738-B4C3-F6C32F3C9545}" type="presOf" srcId="{24A167A5-6143-46D4-8606-01AEC742208F}" destId="{B6E22F61-BBC3-4193-890B-ABC89384F12E}" srcOrd="0" destOrd="0" presId="urn:microsoft.com/office/officeart/2005/8/layout/hProcess10"/>
    <dgm:cxn modelId="{96BEC448-80C6-4052-97F1-5B96E29FA7AF}" type="presOf" srcId="{BA60510A-D088-4878-985B-1537B5A823BD}" destId="{B6E22F61-BBC3-4193-890B-ABC89384F12E}" srcOrd="0" destOrd="2" presId="urn:microsoft.com/office/officeart/2005/8/layout/hProcess10"/>
    <dgm:cxn modelId="{F665F9E5-2C36-4B1D-854B-14431692F774}" type="presOf" srcId="{D242526C-5464-47D9-9273-5CB7B5D8B35A}" destId="{A94A19A5-1ADA-4EB6-8959-CD14CD36533E}" srcOrd="0" destOrd="4" presId="urn:microsoft.com/office/officeart/2005/8/layout/hProcess10"/>
    <dgm:cxn modelId="{A384D5BD-6A81-465E-82CF-EBFC1622C907}" type="presOf" srcId="{DB892894-CD5D-4853-8C6A-D7CDD7B08639}" destId="{B6E22F61-BBC3-4193-890B-ABC89384F12E}" srcOrd="0" destOrd="3" presId="urn:microsoft.com/office/officeart/2005/8/layout/hProcess10"/>
    <dgm:cxn modelId="{D22C7071-388F-494F-98C5-B21DEABA368F}" type="presOf" srcId="{F07F7E83-DDCB-499E-A561-E4CA52EA25D4}" destId="{A94A19A5-1ADA-4EB6-8959-CD14CD36533E}" srcOrd="0" destOrd="3" presId="urn:microsoft.com/office/officeart/2005/8/layout/hProcess10"/>
    <dgm:cxn modelId="{95D7BFDB-05FC-477D-981A-96F23CD797B2}" srcId="{24A167A5-6143-46D4-8606-01AEC742208F}" destId="{BA60510A-D088-4878-985B-1537B5A823BD}" srcOrd="1" destOrd="0" parTransId="{0CEF74B3-08F2-4D91-BFB6-2255A160A91C}" sibTransId="{ABECF83A-27F0-40A0-97FD-2E791BE06213}"/>
    <dgm:cxn modelId="{F9319738-8FEE-4B3A-B260-E2D511638135}" type="presOf" srcId="{EFAFBCB6-DF5A-40CC-8512-44DC9AB58EED}" destId="{A94A19A5-1ADA-4EB6-8959-CD14CD36533E}" srcOrd="0" destOrd="1" presId="urn:microsoft.com/office/officeart/2005/8/layout/hProcess10"/>
    <dgm:cxn modelId="{CEEBB568-7C9F-41ED-B0B7-BC0DC1A80143}" srcId="{47EC0C31-E5F3-4B03-948D-153D0286DDAF}" destId="{A3E9B941-B9D6-4096-8728-4E3DC5D5D975}" srcOrd="1" destOrd="0" parTransId="{24CCF8C3-CCB2-402F-89F3-BA6B2642CB67}" sibTransId="{7BEE2CCA-D769-4748-BAC2-DABAF1EF21B1}"/>
    <dgm:cxn modelId="{13F16843-92F8-435D-B766-057171735CD7}" srcId="{A3E9B941-B9D6-4096-8728-4E3DC5D5D975}" destId="{25FD90BB-B61D-4FCC-9FD4-9BC97DD091EA}" srcOrd="1" destOrd="0" parTransId="{00427ED9-5487-4CF9-8E71-CFD5A36A4E7C}" sibTransId="{D3128BE4-BEF3-40EA-A9A6-0ECA0DB63D88}"/>
    <dgm:cxn modelId="{7C560175-1728-49BD-965E-0E0006D33FF8}" srcId="{47EC0C31-E5F3-4B03-948D-153D0286DDAF}" destId="{24A167A5-6143-46D4-8606-01AEC742208F}" srcOrd="0" destOrd="0" parTransId="{FA41CD22-4FAD-4266-A11E-86F784FB1444}" sibTransId="{EA6F6C94-6224-4495-8E44-2E928A171951}"/>
    <dgm:cxn modelId="{50D3773D-E7FD-43CB-93BC-27DDA8AFE513}" srcId="{24A167A5-6143-46D4-8606-01AEC742208F}" destId="{DD7CE579-27C9-4312-A0B4-4323D4E05EE9}" srcOrd="0" destOrd="0" parTransId="{35879749-2503-4AE1-B824-2A0C70904EF6}" sibTransId="{A1B018A3-FA91-4347-86BD-7BFB830E231C}"/>
    <dgm:cxn modelId="{E290ED10-9FC3-4BDD-A8A3-D2F8728C0A3B}" srcId="{24A167A5-6143-46D4-8606-01AEC742208F}" destId="{DB892894-CD5D-4853-8C6A-D7CDD7B08639}" srcOrd="2" destOrd="0" parTransId="{DBCD2AED-D19D-40FC-82BC-6722DDB4EDD0}" sibTransId="{69B99116-B67F-41A9-BFC1-A87BE142C699}"/>
    <dgm:cxn modelId="{0540E107-3866-4391-9F46-79A2ACEB4F19}" srcId="{A3E9B941-B9D6-4096-8728-4E3DC5D5D975}" destId="{EFAFBCB6-DF5A-40CC-8512-44DC9AB58EED}" srcOrd="0" destOrd="0" parTransId="{1D888CA6-F792-47C5-B729-53AFF885C643}" sibTransId="{69CB5503-C86E-4675-A5DC-F64142D8339F}"/>
    <dgm:cxn modelId="{278D740B-1434-43CA-9E01-6EA92871EF96}" srcId="{A3E9B941-B9D6-4096-8728-4E3DC5D5D975}" destId="{F07F7E83-DDCB-499E-A561-E4CA52EA25D4}" srcOrd="2" destOrd="0" parTransId="{5A20D928-A10D-4FC3-A32F-90D0B154AE92}" sibTransId="{1B069AA9-F467-4056-8F73-5CC718118F07}"/>
    <dgm:cxn modelId="{043A8C1D-77FB-4416-97BC-9D6B1659818B}" type="presOf" srcId="{EA6F6C94-6224-4495-8E44-2E928A171951}" destId="{E4EECC4E-2F18-4852-A6D3-D3C581F31E4C}" srcOrd="1" destOrd="0" presId="urn:microsoft.com/office/officeart/2005/8/layout/hProcess10"/>
    <dgm:cxn modelId="{7C80A0EA-1231-4B50-A80B-33CAD33F8763}" type="presOf" srcId="{25FD90BB-B61D-4FCC-9FD4-9BC97DD091EA}" destId="{A94A19A5-1ADA-4EB6-8959-CD14CD36533E}" srcOrd="0" destOrd="2" presId="urn:microsoft.com/office/officeart/2005/8/layout/hProcess10"/>
    <dgm:cxn modelId="{D22733CC-EE4D-4A1D-B26D-637AABA39B31}" type="presOf" srcId="{EA6F6C94-6224-4495-8E44-2E928A171951}" destId="{403DC95B-9040-41F9-890D-132812305C81}" srcOrd="0" destOrd="0" presId="urn:microsoft.com/office/officeart/2005/8/layout/hProcess10"/>
    <dgm:cxn modelId="{5B9545D3-EDF5-4E45-A450-A5F99F03176C}" type="presParOf" srcId="{784FAD85-70EC-4EBD-979A-D72C0E037ACD}" destId="{A0F7625D-4E38-4C50-B148-F39F575D6CA4}" srcOrd="0" destOrd="0" presId="urn:microsoft.com/office/officeart/2005/8/layout/hProcess10"/>
    <dgm:cxn modelId="{44049C0C-B520-45CF-8A91-DCBDCF68A2F2}" type="presParOf" srcId="{A0F7625D-4E38-4C50-B148-F39F575D6CA4}" destId="{EEAAD811-A301-4827-A9B3-11929644CA07}" srcOrd="0" destOrd="0" presId="urn:microsoft.com/office/officeart/2005/8/layout/hProcess10"/>
    <dgm:cxn modelId="{5E0C55A7-02D6-482E-9175-DBC554CBBDF6}" type="presParOf" srcId="{A0F7625D-4E38-4C50-B148-F39F575D6CA4}" destId="{B6E22F61-BBC3-4193-890B-ABC89384F12E}" srcOrd="1" destOrd="0" presId="urn:microsoft.com/office/officeart/2005/8/layout/hProcess10"/>
    <dgm:cxn modelId="{572D3B8D-83B2-435C-BC2C-68362EE40012}" type="presParOf" srcId="{784FAD85-70EC-4EBD-979A-D72C0E037ACD}" destId="{403DC95B-9040-41F9-890D-132812305C81}" srcOrd="1" destOrd="0" presId="urn:microsoft.com/office/officeart/2005/8/layout/hProcess10"/>
    <dgm:cxn modelId="{88730725-DA8D-4932-9054-29E2410EAA16}" type="presParOf" srcId="{403DC95B-9040-41F9-890D-132812305C81}" destId="{E4EECC4E-2F18-4852-A6D3-D3C581F31E4C}" srcOrd="0" destOrd="0" presId="urn:microsoft.com/office/officeart/2005/8/layout/hProcess10"/>
    <dgm:cxn modelId="{E3A78A41-9AB7-42AA-86C5-8B6ACBBB4B45}" type="presParOf" srcId="{784FAD85-70EC-4EBD-979A-D72C0E037ACD}" destId="{EAFC78EE-DD11-4D52-A384-60D8C2CECEF7}" srcOrd="2" destOrd="0" presId="urn:microsoft.com/office/officeart/2005/8/layout/hProcess10"/>
    <dgm:cxn modelId="{16D21691-7931-4B5F-BC2D-B1FB590C4742}" type="presParOf" srcId="{EAFC78EE-DD11-4D52-A384-60D8C2CECEF7}" destId="{D41B67F5-D2A8-42D1-8BA6-CC0BD876A52B}" srcOrd="0" destOrd="0" presId="urn:microsoft.com/office/officeart/2005/8/layout/hProcess10"/>
    <dgm:cxn modelId="{D7117215-ABA5-49B5-8379-7CEEFB6CD903}" type="presParOf" srcId="{EAFC78EE-DD11-4D52-A384-60D8C2CECEF7}" destId="{A94A19A5-1ADA-4EB6-8959-CD14CD36533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92182-5237-4A98-9B60-5D5131403126}">
      <dsp:nvSpPr>
        <dsp:cNvPr id="0" name=""/>
        <dsp:cNvSpPr/>
      </dsp:nvSpPr>
      <dsp:spPr>
        <a:xfrm rot="5400000">
          <a:off x="334673" y="1692614"/>
          <a:ext cx="1001312" cy="1666161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01BD3-5886-4487-AB0A-B00C788F817C}">
      <dsp:nvSpPr>
        <dsp:cNvPr id="0" name=""/>
        <dsp:cNvSpPr/>
      </dsp:nvSpPr>
      <dsp:spPr>
        <a:xfrm>
          <a:off x="167529" y="2190438"/>
          <a:ext cx="1504220" cy="1318537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Follow Laffer Curve</a:t>
          </a:r>
          <a:endParaRPr lang="en-US" sz="1800" kern="1200" dirty="0"/>
        </a:p>
      </dsp:txBody>
      <dsp:txXfrm>
        <a:off x="167529" y="2190438"/>
        <a:ext cx="1504220" cy="1318537"/>
      </dsp:txXfrm>
    </dsp:sp>
    <dsp:sp modelId="{EB26FF5F-BDC3-4EDB-B0FB-E685818B2D9C}">
      <dsp:nvSpPr>
        <dsp:cNvPr id="0" name=""/>
        <dsp:cNvSpPr/>
      </dsp:nvSpPr>
      <dsp:spPr>
        <a:xfrm>
          <a:off x="1387934" y="1569950"/>
          <a:ext cx="283815" cy="283815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AB2FA-0700-4FA2-BB97-9748958B1823}">
      <dsp:nvSpPr>
        <dsp:cNvPr id="0" name=""/>
        <dsp:cNvSpPr/>
      </dsp:nvSpPr>
      <dsp:spPr>
        <a:xfrm rot="5400000">
          <a:off x="2176132" y="1236943"/>
          <a:ext cx="1001312" cy="166616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5A530-36B8-4B0F-A99E-4D4E6032ECE2}">
      <dsp:nvSpPr>
        <dsp:cNvPr id="0" name=""/>
        <dsp:cNvSpPr/>
      </dsp:nvSpPr>
      <dsp:spPr>
        <a:xfrm>
          <a:off x="2008988" y="1734767"/>
          <a:ext cx="1504220" cy="1318537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Black Money recovery. Even PMGKY hardly 5k cr. declared</a:t>
          </a:r>
          <a:endParaRPr lang="en-US" sz="1800" kern="1200" dirty="0"/>
        </a:p>
      </dsp:txBody>
      <dsp:txXfrm>
        <a:off x="2008988" y="1734767"/>
        <a:ext cx="1504220" cy="1318537"/>
      </dsp:txXfrm>
    </dsp:sp>
    <dsp:sp modelId="{F4C272C2-3E3B-4F6B-84BA-86D562BF5EBA}">
      <dsp:nvSpPr>
        <dsp:cNvPr id="0" name=""/>
        <dsp:cNvSpPr/>
      </dsp:nvSpPr>
      <dsp:spPr>
        <a:xfrm>
          <a:off x="3229393" y="1114279"/>
          <a:ext cx="283815" cy="283815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56E1D-52ED-4B34-B740-DCE1A4F14959}">
      <dsp:nvSpPr>
        <dsp:cNvPr id="0" name=""/>
        <dsp:cNvSpPr/>
      </dsp:nvSpPr>
      <dsp:spPr>
        <a:xfrm rot="5400000">
          <a:off x="4017592" y="781272"/>
          <a:ext cx="1001312" cy="1666161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FE021-5DCB-4B9B-9F94-6B48F4E08A43}">
      <dsp:nvSpPr>
        <dsp:cNvPr id="0" name=""/>
        <dsp:cNvSpPr/>
      </dsp:nvSpPr>
      <dsp:spPr>
        <a:xfrm>
          <a:off x="3850448" y="1279096"/>
          <a:ext cx="1504220" cy="1318537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True that more PAN, IT return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Revenue Collection?</a:t>
          </a:r>
          <a:endParaRPr lang="en-US" sz="1800" kern="1200" dirty="0"/>
        </a:p>
      </dsp:txBody>
      <dsp:txXfrm>
        <a:off x="3850448" y="1279096"/>
        <a:ext cx="1504220" cy="1318537"/>
      </dsp:txXfrm>
    </dsp:sp>
    <dsp:sp modelId="{E90E95B0-6A6D-4270-9700-F251B096EDF9}">
      <dsp:nvSpPr>
        <dsp:cNvPr id="0" name=""/>
        <dsp:cNvSpPr/>
      </dsp:nvSpPr>
      <dsp:spPr>
        <a:xfrm>
          <a:off x="5070853" y="658608"/>
          <a:ext cx="283815" cy="28381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38EEC-C8C8-4B80-8E54-4C11F1AE83CA}">
      <dsp:nvSpPr>
        <dsp:cNvPr id="0" name=""/>
        <dsp:cNvSpPr/>
      </dsp:nvSpPr>
      <dsp:spPr>
        <a:xfrm rot="5400000">
          <a:off x="5859051" y="325601"/>
          <a:ext cx="1001312" cy="1666161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62C8B-CA16-4585-B05E-00F428BC6E5A}">
      <dsp:nvSpPr>
        <dsp:cNvPr id="0" name=""/>
        <dsp:cNvSpPr/>
      </dsp:nvSpPr>
      <dsp:spPr>
        <a:xfrm>
          <a:off x="5691907" y="823425"/>
          <a:ext cx="1504220" cy="1318537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NPA, “protectionism” : “Fiscal stimulus”</a:t>
          </a:r>
          <a:endParaRPr lang="en-US" sz="1800" kern="1200" dirty="0"/>
        </a:p>
      </dsp:txBody>
      <dsp:txXfrm>
        <a:off x="5691907" y="823425"/>
        <a:ext cx="1504220" cy="1318537"/>
      </dsp:txXfrm>
    </dsp:sp>
    <dsp:sp modelId="{AF830377-ABEE-4054-AC92-7D766710EC22}">
      <dsp:nvSpPr>
        <dsp:cNvPr id="0" name=""/>
        <dsp:cNvSpPr/>
      </dsp:nvSpPr>
      <dsp:spPr>
        <a:xfrm>
          <a:off x="6912312" y="202937"/>
          <a:ext cx="283815" cy="283815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E9999-66FF-4A88-A9C0-21D69E9CD001}">
      <dsp:nvSpPr>
        <dsp:cNvPr id="0" name=""/>
        <dsp:cNvSpPr/>
      </dsp:nvSpPr>
      <dsp:spPr>
        <a:xfrm rot="5400000">
          <a:off x="7700511" y="-130069"/>
          <a:ext cx="1001312" cy="166616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C858C-8175-440E-8FCD-829B5347F12D}">
      <dsp:nvSpPr>
        <dsp:cNvPr id="0" name=""/>
        <dsp:cNvSpPr/>
      </dsp:nvSpPr>
      <dsp:spPr>
        <a:xfrm>
          <a:off x="7533367" y="367754"/>
          <a:ext cx="1504220" cy="1318537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CRISIS </a:t>
          </a:r>
          <a:r>
            <a:rPr lang="en-US" sz="1800" kern="1200" dirty="0" smtClean="0">
              <a:sym typeface="Wingdings" panose="05000000000000000000" pitchFamily="2" charset="2"/>
            </a:rPr>
            <a:t></a:t>
          </a:r>
          <a:endParaRPr lang="en-US" sz="1800" kern="1200" dirty="0"/>
        </a:p>
      </dsp:txBody>
      <dsp:txXfrm>
        <a:off x="7533367" y="367754"/>
        <a:ext cx="1504220" cy="13185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7EF8-5355-4359-943B-B5B4F2383496}">
      <dsp:nvSpPr>
        <dsp:cNvPr id="0" name=""/>
        <dsp:cNvSpPr/>
      </dsp:nvSpPr>
      <dsp:spPr>
        <a:xfrm>
          <a:off x="962" y="1026750"/>
          <a:ext cx="3182212" cy="795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smtClean="0"/>
            <a:t>AE</a:t>
          </a:r>
          <a:endParaRPr lang="en-US" sz="4800" kern="1200"/>
        </a:p>
      </dsp:txBody>
      <dsp:txXfrm>
        <a:off x="24263" y="1050051"/>
        <a:ext cx="3135610" cy="748951"/>
      </dsp:txXfrm>
    </dsp:sp>
    <dsp:sp modelId="{DA850306-976A-4A43-B09E-412E64876E8B}">
      <dsp:nvSpPr>
        <dsp:cNvPr id="0" name=""/>
        <dsp:cNvSpPr/>
      </dsp:nvSpPr>
      <dsp:spPr>
        <a:xfrm rot="5400000">
          <a:off x="1522457" y="1891914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46E8F-4F74-498D-A139-0B81985C3F8F}">
      <dsp:nvSpPr>
        <dsp:cNvPr id="0" name=""/>
        <dsp:cNvSpPr/>
      </dsp:nvSpPr>
      <dsp:spPr>
        <a:xfrm>
          <a:off x="962" y="2100746"/>
          <a:ext cx="3182212" cy="13254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Counter cyclic: Fiscal Activism, stimulus, Tax Breaks</a:t>
          </a:r>
          <a:endParaRPr lang="en-US" sz="3000" kern="1200" dirty="0"/>
        </a:p>
      </dsp:txBody>
      <dsp:txXfrm>
        <a:off x="39783" y="2139567"/>
        <a:ext cx="3104570" cy="1247813"/>
      </dsp:txXfrm>
    </dsp:sp>
    <dsp:sp modelId="{976C0660-738E-487C-BCD6-99D11370BD5B}">
      <dsp:nvSpPr>
        <dsp:cNvPr id="0" name=""/>
        <dsp:cNvSpPr/>
      </dsp:nvSpPr>
      <dsp:spPr>
        <a:xfrm rot="5400000">
          <a:off x="1522457" y="3495812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56DC5-2F49-4940-9EBF-2E0E19C11C15}">
      <dsp:nvSpPr>
        <dsp:cNvPr id="0" name=""/>
        <dsp:cNvSpPr/>
      </dsp:nvSpPr>
      <dsp:spPr>
        <a:xfrm>
          <a:off x="962" y="3704645"/>
          <a:ext cx="3182212" cy="13254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Near Zero interest monetary policy</a:t>
          </a:r>
          <a:endParaRPr lang="en-US" sz="3000" kern="1200" dirty="0"/>
        </a:p>
      </dsp:txBody>
      <dsp:txXfrm>
        <a:off x="39783" y="3743466"/>
        <a:ext cx="3104570" cy="1247813"/>
      </dsp:txXfrm>
    </dsp:sp>
    <dsp:sp modelId="{48701C0A-6946-41C4-9FBC-29C5AF4DD8C4}">
      <dsp:nvSpPr>
        <dsp:cNvPr id="0" name=""/>
        <dsp:cNvSpPr/>
      </dsp:nvSpPr>
      <dsp:spPr>
        <a:xfrm>
          <a:off x="3628684" y="1026750"/>
          <a:ext cx="3182212" cy="795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India</a:t>
          </a:r>
          <a:endParaRPr lang="en-US" sz="4800" kern="1200" dirty="0"/>
        </a:p>
      </dsp:txBody>
      <dsp:txXfrm>
        <a:off x="3651985" y="1050051"/>
        <a:ext cx="3135610" cy="748951"/>
      </dsp:txXfrm>
    </dsp:sp>
    <dsp:sp modelId="{212403D5-C20D-4B23-8DFF-65BBC0B176FC}">
      <dsp:nvSpPr>
        <dsp:cNvPr id="0" name=""/>
        <dsp:cNvSpPr/>
      </dsp:nvSpPr>
      <dsp:spPr>
        <a:xfrm rot="5400000">
          <a:off x="5150180" y="1891914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BC79A-605B-42E1-A28D-0C8E9CB59957}">
      <dsp:nvSpPr>
        <dsp:cNvPr id="0" name=""/>
        <dsp:cNvSpPr/>
      </dsp:nvSpPr>
      <dsp:spPr>
        <a:xfrm>
          <a:off x="3628684" y="2100746"/>
          <a:ext cx="3182212" cy="14303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Fiscal prudence : </a:t>
          </a:r>
          <a:r>
            <a:rPr lang="en-US" sz="3000" kern="1200" dirty="0" err="1" smtClean="0"/>
            <a:t>Debt:GDP</a:t>
          </a:r>
          <a:r>
            <a:rPr lang="en-US" sz="3000" kern="1200" dirty="0" smtClean="0"/>
            <a:t>, Primary Deficit is high</a:t>
          </a:r>
          <a:endParaRPr lang="en-US" sz="3000" kern="1200" dirty="0"/>
        </a:p>
      </dsp:txBody>
      <dsp:txXfrm>
        <a:off x="3670577" y="2142639"/>
        <a:ext cx="3098426" cy="1346539"/>
      </dsp:txXfrm>
    </dsp:sp>
    <dsp:sp modelId="{D4F3E914-E784-4B4E-8E73-4D6BFD53302C}">
      <dsp:nvSpPr>
        <dsp:cNvPr id="0" name=""/>
        <dsp:cNvSpPr/>
      </dsp:nvSpPr>
      <dsp:spPr>
        <a:xfrm rot="5400000">
          <a:off x="5150180" y="3600682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9B985-5C35-43F8-A296-2C9A06682A51}">
      <dsp:nvSpPr>
        <dsp:cNvPr id="0" name=""/>
        <dsp:cNvSpPr/>
      </dsp:nvSpPr>
      <dsp:spPr>
        <a:xfrm>
          <a:off x="3628684" y="3809515"/>
          <a:ext cx="3182212" cy="114328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Inflation is high, so can't do.</a:t>
          </a:r>
          <a:endParaRPr lang="en-US" sz="3000" kern="1200" dirty="0"/>
        </a:p>
      </dsp:txBody>
      <dsp:txXfrm>
        <a:off x="3662170" y="3843001"/>
        <a:ext cx="3115240" cy="10763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F886A-16A1-4530-9238-F529BB3E1100}">
      <dsp:nvSpPr>
        <dsp:cNvPr id="0" name=""/>
        <dsp:cNvSpPr/>
      </dsp:nvSpPr>
      <dsp:spPr>
        <a:xfrm>
          <a:off x="8121" y="208086"/>
          <a:ext cx="2427492" cy="1456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Demonetization: growth rate </a:t>
          </a: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▼ </a:t>
          </a:r>
          <a:b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</a:b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or to give “UBI” 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80" y="250745"/>
        <a:ext cx="2342174" cy="1371177"/>
      </dsp:txXfrm>
    </dsp:sp>
    <dsp:sp modelId="{194EFFDA-CE17-47EE-919D-E3566D7943C4}">
      <dsp:nvSpPr>
        <dsp:cNvPr id="0" name=""/>
        <dsp:cNvSpPr/>
      </dsp:nvSpPr>
      <dsp:spPr>
        <a:xfrm>
          <a:off x="2678363" y="635324"/>
          <a:ext cx="514628" cy="6020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78363" y="755728"/>
        <a:ext cx="360240" cy="361210"/>
      </dsp:txXfrm>
    </dsp:sp>
    <dsp:sp modelId="{3A96F9A9-AECA-41F0-84A0-09F1521AD026}">
      <dsp:nvSpPr>
        <dsp:cNvPr id="0" name=""/>
        <dsp:cNvSpPr/>
      </dsp:nvSpPr>
      <dsp:spPr>
        <a:xfrm>
          <a:off x="3406611" y="208086"/>
          <a:ext cx="2427492" cy="1456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we throw money from Helicopter?  No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49270" y="250745"/>
        <a:ext cx="2342174" cy="1371177"/>
      </dsp:txXfrm>
    </dsp:sp>
    <dsp:sp modelId="{677CB6FA-E9DF-4F12-A8F7-9258FD4707E8}">
      <dsp:nvSpPr>
        <dsp:cNvPr id="0" name=""/>
        <dsp:cNvSpPr/>
      </dsp:nvSpPr>
      <dsp:spPr>
        <a:xfrm>
          <a:off x="6076853" y="635324"/>
          <a:ext cx="514628" cy="6020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76853" y="755728"/>
        <a:ext cx="360240" cy="361210"/>
      </dsp:txXfrm>
    </dsp:sp>
    <dsp:sp modelId="{1FBD9B92-79DE-41FA-B2B6-CFE4C4E0F400}">
      <dsp:nvSpPr>
        <dsp:cNvPr id="0" name=""/>
        <dsp:cNvSpPr/>
      </dsp:nvSpPr>
      <dsp:spPr>
        <a:xfrm>
          <a:off x="6805100" y="208086"/>
          <a:ext cx="2427492" cy="1456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RGSLLY: Demand pull Inflation. </a:t>
          </a:r>
          <a:b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(2-6%) + OPEC Cuts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847759" y="250745"/>
        <a:ext cx="2342174" cy="137117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7D2E4-CC43-4AFB-8894-E0AB8D43399D}">
      <dsp:nvSpPr>
        <dsp:cNvPr id="0" name=""/>
        <dsp:cNvSpPr/>
      </dsp:nvSpPr>
      <dsp:spPr>
        <a:xfrm>
          <a:off x="2359855" y="0"/>
          <a:ext cx="6766560" cy="42291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5F2AD-1998-47EF-90C1-783AB94AF288}">
      <dsp:nvSpPr>
        <dsp:cNvPr id="0" name=""/>
        <dsp:cNvSpPr/>
      </dsp:nvSpPr>
      <dsp:spPr>
        <a:xfrm>
          <a:off x="3026361" y="3144758"/>
          <a:ext cx="155630" cy="1556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D8996-059E-4360-BA01-384E6E295B24}">
      <dsp:nvSpPr>
        <dsp:cNvPr id="0" name=""/>
        <dsp:cNvSpPr/>
      </dsp:nvSpPr>
      <dsp:spPr>
        <a:xfrm>
          <a:off x="3104177" y="3222574"/>
          <a:ext cx="886419" cy="1006525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2466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~Zero “Repo Rate”</a:t>
          </a:r>
          <a:endParaRPr lang="en-US" sz="1900" kern="1200" dirty="0"/>
        </a:p>
      </dsp:txBody>
      <dsp:txXfrm>
        <a:off x="3104177" y="3222574"/>
        <a:ext cx="886419" cy="1006525"/>
      </dsp:txXfrm>
    </dsp:sp>
    <dsp:sp modelId="{DBE299BE-2E6E-4BAE-940B-C9468D277FE0}">
      <dsp:nvSpPr>
        <dsp:cNvPr id="0" name=""/>
        <dsp:cNvSpPr/>
      </dsp:nvSpPr>
      <dsp:spPr>
        <a:xfrm>
          <a:off x="3868798" y="2335309"/>
          <a:ext cx="243596" cy="243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62677-97BE-46B0-B753-9E08F81FDA92}">
      <dsp:nvSpPr>
        <dsp:cNvPr id="0" name=""/>
        <dsp:cNvSpPr/>
      </dsp:nvSpPr>
      <dsp:spPr>
        <a:xfrm>
          <a:off x="3990596" y="2457107"/>
          <a:ext cx="1123248" cy="1771992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29077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-ve Interest on Deposit @Central Bank</a:t>
          </a:r>
          <a:endParaRPr lang="en-US" sz="1900" kern="1200" dirty="0"/>
        </a:p>
      </dsp:txBody>
      <dsp:txXfrm>
        <a:off x="3990596" y="2457107"/>
        <a:ext cx="1123248" cy="1771992"/>
      </dsp:txXfrm>
    </dsp:sp>
    <dsp:sp modelId="{9D5EFA9C-07E2-496E-8DCD-F00D20DA01C2}">
      <dsp:nvSpPr>
        <dsp:cNvPr id="0" name=""/>
        <dsp:cNvSpPr/>
      </dsp:nvSpPr>
      <dsp:spPr>
        <a:xfrm>
          <a:off x="4951448" y="1689948"/>
          <a:ext cx="324794" cy="3247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2E103-B404-4EFB-8CA9-8BB6C1BC236F}">
      <dsp:nvSpPr>
        <dsp:cNvPr id="0" name=""/>
        <dsp:cNvSpPr/>
      </dsp:nvSpPr>
      <dsp:spPr>
        <a:xfrm>
          <a:off x="5113845" y="1852345"/>
          <a:ext cx="1305946" cy="2376754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2102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Commercial Banks forced to “Lend”</a:t>
          </a:r>
          <a:endParaRPr lang="en-US" sz="1900" kern="1200" dirty="0"/>
        </a:p>
      </dsp:txBody>
      <dsp:txXfrm>
        <a:off x="5113845" y="1852345"/>
        <a:ext cx="1305946" cy="2376754"/>
      </dsp:txXfrm>
    </dsp:sp>
    <dsp:sp modelId="{C30DDA3B-B90B-4881-B242-7A69D7A0F17A}">
      <dsp:nvSpPr>
        <dsp:cNvPr id="0" name=""/>
        <dsp:cNvSpPr/>
      </dsp:nvSpPr>
      <dsp:spPr>
        <a:xfrm>
          <a:off x="6210028" y="1185839"/>
          <a:ext cx="419526" cy="419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34A97-3980-4929-BF82-C2480B63B519}">
      <dsp:nvSpPr>
        <dsp:cNvPr id="0" name=""/>
        <dsp:cNvSpPr/>
      </dsp:nvSpPr>
      <dsp:spPr>
        <a:xfrm>
          <a:off x="6419791" y="1395602"/>
          <a:ext cx="1353312" cy="2833497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22299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Cheaper consumer credit</a:t>
          </a:r>
          <a:endParaRPr lang="en-US" sz="1900" kern="1200" dirty="0"/>
        </a:p>
      </dsp:txBody>
      <dsp:txXfrm>
        <a:off x="6419791" y="1395602"/>
        <a:ext cx="1353312" cy="2833497"/>
      </dsp:txXfrm>
    </dsp:sp>
    <dsp:sp modelId="{061CF9C4-78F3-4CD7-95C4-866550A79068}">
      <dsp:nvSpPr>
        <dsp:cNvPr id="0" name=""/>
        <dsp:cNvSpPr/>
      </dsp:nvSpPr>
      <dsp:spPr>
        <a:xfrm>
          <a:off x="7505824" y="849203"/>
          <a:ext cx="534558" cy="5345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92FBD-CED5-467B-B6D3-29E49C9CC2A8}">
      <dsp:nvSpPr>
        <dsp:cNvPr id="0" name=""/>
        <dsp:cNvSpPr/>
      </dsp:nvSpPr>
      <dsp:spPr>
        <a:xfrm>
          <a:off x="7565607" y="1116482"/>
          <a:ext cx="1768305" cy="3112617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83251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Demand-&gt; Deflation, </a:t>
          </a:r>
          <a:r>
            <a:rPr lang="en-US" sz="1900" kern="1200" dirty="0" err="1" smtClean="0"/>
            <a:t>slowdown..x</a:t>
          </a:r>
          <a:endParaRPr lang="en-US" sz="1900" kern="1200" dirty="0"/>
        </a:p>
      </dsp:txBody>
      <dsp:txXfrm>
        <a:off x="7565607" y="1116482"/>
        <a:ext cx="1768305" cy="311261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7EF8-5355-4359-943B-B5B4F2383496}">
      <dsp:nvSpPr>
        <dsp:cNvPr id="0" name=""/>
        <dsp:cNvSpPr/>
      </dsp:nvSpPr>
      <dsp:spPr>
        <a:xfrm>
          <a:off x="962" y="1026750"/>
          <a:ext cx="3182212" cy="795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smtClean="0"/>
            <a:t>AE</a:t>
          </a:r>
          <a:endParaRPr lang="en-US" sz="4800" kern="1200"/>
        </a:p>
      </dsp:txBody>
      <dsp:txXfrm>
        <a:off x="24263" y="1050051"/>
        <a:ext cx="3135610" cy="748951"/>
      </dsp:txXfrm>
    </dsp:sp>
    <dsp:sp modelId="{DA850306-976A-4A43-B09E-412E64876E8B}">
      <dsp:nvSpPr>
        <dsp:cNvPr id="0" name=""/>
        <dsp:cNvSpPr/>
      </dsp:nvSpPr>
      <dsp:spPr>
        <a:xfrm rot="5400000">
          <a:off x="1522457" y="1891914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46E8F-4F74-498D-A139-0B81985C3F8F}">
      <dsp:nvSpPr>
        <dsp:cNvPr id="0" name=""/>
        <dsp:cNvSpPr/>
      </dsp:nvSpPr>
      <dsp:spPr>
        <a:xfrm>
          <a:off x="962" y="2100746"/>
          <a:ext cx="3182212" cy="13254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Counter cyclic: Fiscal Activism, stimulus</a:t>
          </a:r>
          <a:endParaRPr lang="en-US" sz="2100" kern="1200" dirty="0"/>
        </a:p>
      </dsp:txBody>
      <dsp:txXfrm>
        <a:off x="39783" y="2139567"/>
        <a:ext cx="3104570" cy="1247813"/>
      </dsp:txXfrm>
    </dsp:sp>
    <dsp:sp modelId="{976C0660-738E-487C-BCD6-99D11370BD5B}">
      <dsp:nvSpPr>
        <dsp:cNvPr id="0" name=""/>
        <dsp:cNvSpPr/>
      </dsp:nvSpPr>
      <dsp:spPr>
        <a:xfrm rot="5400000">
          <a:off x="1522457" y="3495812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56DC5-2F49-4940-9EBF-2E0E19C11C15}">
      <dsp:nvSpPr>
        <dsp:cNvPr id="0" name=""/>
        <dsp:cNvSpPr/>
      </dsp:nvSpPr>
      <dsp:spPr>
        <a:xfrm>
          <a:off x="962" y="3704645"/>
          <a:ext cx="3182212" cy="13254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Near Zero interest monetary policy, helicopter money, QE</a:t>
          </a:r>
          <a:endParaRPr lang="en-US" sz="2100" kern="1200" dirty="0"/>
        </a:p>
      </dsp:txBody>
      <dsp:txXfrm>
        <a:off x="39783" y="3743466"/>
        <a:ext cx="3104570" cy="1247813"/>
      </dsp:txXfrm>
    </dsp:sp>
    <dsp:sp modelId="{48701C0A-6946-41C4-9FBC-29C5AF4DD8C4}">
      <dsp:nvSpPr>
        <dsp:cNvPr id="0" name=""/>
        <dsp:cNvSpPr/>
      </dsp:nvSpPr>
      <dsp:spPr>
        <a:xfrm>
          <a:off x="3628684" y="1026750"/>
          <a:ext cx="3182212" cy="795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India</a:t>
          </a:r>
          <a:endParaRPr lang="en-US" sz="4800" kern="1200" dirty="0"/>
        </a:p>
      </dsp:txBody>
      <dsp:txXfrm>
        <a:off x="3651985" y="1050051"/>
        <a:ext cx="3135610" cy="748951"/>
      </dsp:txXfrm>
    </dsp:sp>
    <dsp:sp modelId="{212403D5-C20D-4B23-8DFF-65BBC0B176FC}">
      <dsp:nvSpPr>
        <dsp:cNvPr id="0" name=""/>
        <dsp:cNvSpPr/>
      </dsp:nvSpPr>
      <dsp:spPr>
        <a:xfrm rot="5400000">
          <a:off x="5150180" y="1891914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BC79A-605B-42E1-A28D-0C8E9CB59957}">
      <dsp:nvSpPr>
        <dsp:cNvPr id="0" name=""/>
        <dsp:cNvSpPr/>
      </dsp:nvSpPr>
      <dsp:spPr>
        <a:xfrm>
          <a:off x="3628684" y="2100746"/>
          <a:ext cx="3182212" cy="14303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Fiscal prudence : </a:t>
          </a:r>
          <a:r>
            <a:rPr lang="en-US" sz="2100" kern="1200" dirty="0" err="1" smtClean="0"/>
            <a:t>Debt:GDP</a:t>
          </a:r>
          <a:r>
            <a:rPr lang="en-US" sz="2100" kern="1200" dirty="0" smtClean="0"/>
            <a:t>, Primary Deficit is high</a:t>
          </a:r>
          <a:endParaRPr lang="en-US" sz="2100" kern="1200" dirty="0"/>
        </a:p>
      </dsp:txBody>
      <dsp:txXfrm>
        <a:off x="3670577" y="2142639"/>
        <a:ext cx="3098426" cy="1346539"/>
      </dsp:txXfrm>
    </dsp:sp>
    <dsp:sp modelId="{D4F3E914-E784-4B4E-8E73-4D6BFD53302C}">
      <dsp:nvSpPr>
        <dsp:cNvPr id="0" name=""/>
        <dsp:cNvSpPr/>
      </dsp:nvSpPr>
      <dsp:spPr>
        <a:xfrm rot="5400000">
          <a:off x="5150180" y="3600682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9B985-5C35-43F8-A296-2C9A06682A51}">
      <dsp:nvSpPr>
        <dsp:cNvPr id="0" name=""/>
        <dsp:cNvSpPr/>
      </dsp:nvSpPr>
      <dsp:spPr>
        <a:xfrm>
          <a:off x="3628684" y="3809515"/>
          <a:ext cx="3182212" cy="114328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We don’t have “grim” slowdown / deflation. Inflation combating: so can't do.</a:t>
          </a:r>
          <a:endParaRPr lang="en-US" sz="2100" kern="1200" dirty="0"/>
        </a:p>
      </dsp:txBody>
      <dsp:txXfrm>
        <a:off x="3662170" y="3843001"/>
        <a:ext cx="3115240" cy="107630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4D548-2E9C-49BD-9C49-B181D0EB5863}">
      <dsp:nvSpPr>
        <dsp:cNvPr id="0" name=""/>
        <dsp:cNvSpPr/>
      </dsp:nvSpPr>
      <dsp:spPr>
        <a:xfrm rot="16200000">
          <a:off x="-1613888" y="2760073"/>
          <a:ext cx="4144423" cy="646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69915" bIns="0" numCol="1" spcCol="1270" anchor="t" anchorCtr="0">
          <a:noAutofit/>
        </a:bodyPr>
        <a:lstStyle/>
        <a:p>
          <a:pPr lvl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China</a:t>
          </a:r>
          <a:endParaRPr lang="en-US" sz="4900" kern="1200" dirty="0"/>
        </a:p>
      </dsp:txBody>
      <dsp:txXfrm>
        <a:off x="-1613888" y="2760073"/>
        <a:ext cx="4144423" cy="646202"/>
      </dsp:txXfrm>
    </dsp:sp>
    <dsp:sp modelId="{59D792B9-6BF4-46CF-9207-65083380AE7F}">
      <dsp:nvSpPr>
        <dsp:cNvPr id="0" name=""/>
        <dsp:cNvSpPr/>
      </dsp:nvSpPr>
      <dsp:spPr>
        <a:xfrm>
          <a:off x="781424" y="1010963"/>
          <a:ext cx="3218773" cy="4144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6991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China </a:t>
          </a:r>
          <a:r>
            <a:rPr lang="en-US" sz="2700" kern="1200" dirty="0" err="1" smtClean="0"/>
            <a:t>mfg</a:t>
          </a:r>
          <a:r>
            <a:rPr lang="en-US" sz="2700" kern="1200" dirty="0" smtClean="0"/>
            <a:t>=&gt; more job loss to USA than India’s call centres.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So, Trump’s “protectionism” on “goods” will be more..</a:t>
          </a:r>
          <a:endParaRPr lang="en-US" sz="2700" kern="1200" dirty="0"/>
        </a:p>
      </dsp:txBody>
      <dsp:txXfrm>
        <a:off x="781424" y="1010963"/>
        <a:ext cx="3218773" cy="4144423"/>
      </dsp:txXfrm>
    </dsp:sp>
    <dsp:sp modelId="{FE99F30E-36E5-4979-A626-6427B0F1048D}">
      <dsp:nvSpPr>
        <dsp:cNvPr id="0" name=""/>
        <dsp:cNvSpPr/>
      </dsp:nvSpPr>
      <dsp:spPr>
        <a:xfrm>
          <a:off x="16746" y="157976"/>
          <a:ext cx="1529354" cy="129240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B7980-0ACE-43EC-8458-7F37A29C3D03}">
      <dsp:nvSpPr>
        <dsp:cNvPr id="0" name=""/>
        <dsp:cNvSpPr/>
      </dsp:nvSpPr>
      <dsp:spPr>
        <a:xfrm rot="16200000">
          <a:off x="3167091" y="2708519"/>
          <a:ext cx="4144423" cy="646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69915" bIns="0" numCol="1" spcCol="1270" anchor="t" anchorCtr="0">
          <a:noAutofit/>
        </a:bodyPr>
        <a:lstStyle/>
        <a:p>
          <a:pPr lvl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India</a:t>
          </a:r>
          <a:endParaRPr lang="en-US" sz="4900" kern="1200" dirty="0"/>
        </a:p>
      </dsp:txBody>
      <dsp:txXfrm>
        <a:off x="3167091" y="2708519"/>
        <a:ext cx="4144423" cy="646202"/>
      </dsp:txXfrm>
    </dsp:sp>
    <dsp:sp modelId="{C32F87C7-049F-4AB6-B05B-4679A2DA188C}">
      <dsp:nvSpPr>
        <dsp:cNvPr id="0" name=""/>
        <dsp:cNvSpPr/>
      </dsp:nvSpPr>
      <dsp:spPr>
        <a:xfrm>
          <a:off x="5562404" y="959409"/>
          <a:ext cx="3218773" cy="4144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6991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USA Taxes against outsourcing [but more against goods than ‘services’].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Labour mobility (H1B). Mukesh Ambani- “reverse brain drain”</a:t>
          </a:r>
          <a:endParaRPr lang="en-US" sz="2700" kern="1200" dirty="0"/>
        </a:p>
      </dsp:txBody>
      <dsp:txXfrm>
        <a:off x="5562404" y="959409"/>
        <a:ext cx="3218773" cy="4144423"/>
      </dsp:txXfrm>
    </dsp:sp>
    <dsp:sp modelId="{D0DCF378-AFB1-4E1A-923F-058F875F413D}">
      <dsp:nvSpPr>
        <dsp:cNvPr id="0" name=""/>
        <dsp:cNvSpPr/>
      </dsp:nvSpPr>
      <dsp:spPr>
        <a:xfrm>
          <a:off x="4825003" y="157976"/>
          <a:ext cx="1474802" cy="1189296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076B6-D822-4D03-9150-8160F86E592E}">
      <dsp:nvSpPr>
        <dsp:cNvPr id="0" name=""/>
        <dsp:cNvSpPr/>
      </dsp:nvSpPr>
      <dsp:spPr>
        <a:xfrm>
          <a:off x="751" y="1345303"/>
          <a:ext cx="4647259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BES173: theory, current</a:t>
          </a:r>
          <a:endParaRPr lang="en-US" sz="3800" kern="1200" dirty="0"/>
        </a:p>
      </dsp:txBody>
      <dsp:txXfrm>
        <a:off x="36505" y="1381057"/>
        <a:ext cx="4575751" cy="1149225"/>
      </dsp:txXfrm>
    </dsp:sp>
    <dsp:sp modelId="{BD7A5F04-B969-4FDD-A7B6-7FD54D7E4B19}">
      <dsp:nvSpPr>
        <dsp:cNvPr id="0" name=""/>
        <dsp:cNvSpPr/>
      </dsp:nvSpPr>
      <dsp:spPr>
        <a:xfrm>
          <a:off x="751" y="761"/>
          <a:ext cx="1092958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BoP</a:t>
          </a:r>
          <a:r>
            <a:rPr lang="en-US" sz="2400" kern="1200" dirty="0" smtClean="0"/>
            <a:t>-Current</a:t>
          </a:r>
          <a:endParaRPr lang="en-US" sz="2400" kern="1200" dirty="0"/>
        </a:p>
      </dsp:txBody>
      <dsp:txXfrm>
        <a:off x="32763" y="32773"/>
        <a:ext cx="1028934" cy="1156709"/>
      </dsp:txXfrm>
    </dsp:sp>
    <dsp:sp modelId="{ADEAE4C7-73DE-4243-B51D-05C66AE8B115}">
      <dsp:nvSpPr>
        <dsp:cNvPr id="0" name=""/>
        <dsp:cNvSpPr/>
      </dsp:nvSpPr>
      <dsp:spPr>
        <a:xfrm>
          <a:off x="1185518" y="761"/>
          <a:ext cx="1092958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BoP</a:t>
          </a:r>
          <a:r>
            <a:rPr lang="en-US" sz="2400" kern="1200" dirty="0" smtClean="0"/>
            <a:t>-Capital</a:t>
          </a:r>
          <a:endParaRPr lang="en-US" sz="2400" kern="1200" dirty="0"/>
        </a:p>
      </dsp:txBody>
      <dsp:txXfrm>
        <a:off x="1217530" y="32773"/>
        <a:ext cx="1028934" cy="1156709"/>
      </dsp:txXfrm>
    </dsp:sp>
    <dsp:sp modelId="{1930294B-5E83-4794-AA1D-69A2ACF05691}">
      <dsp:nvSpPr>
        <dsp:cNvPr id="0" name=""/>
        <dsp:cNvSpPr/>
      </dsp:nvSpPr>
      <dsp:spPr>
        <a:xfrm>
          <a:off x="2370285" y="761"/>
          <a:ext cx="1092958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Orgs</a:t>
          </a:r>
          <a:endParaRPr lang="en-US" sz="2400" kern="1200" dirty="0"/>
        </a:p>
      </dsp:txBody>
      <dsp:txXfrm>
        <a:off x="2402297" y="32773"/>
        <a:ext cx="1028934" cy="1156709"/>
      </dsp:txXfrm>
    </dsp:sp>
    <dsp:sp modelId="{DBB9B0B5-AE00-4E4D-9267-FF62D5D49B5F}">
      <dsp:nvSpPr>
        <dsp:cNvPr id="0" name=""/>
        <dsp:cNvSpPr/>
      </dsp:nvSpPr>
      <dsp:spPr>
        <a:xfrm>
          <a:off x="3555052" y="761"/>
          <a:ext cx="1092958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Survey Ch.5</a:t>
          </a:r>
          <a:endParaRPr lang="en-US" sz="2400" kern="1200" dirty="0"/>
        </a:p>
      </dsp:txBody>
      <dsp:txXfrm>
        <a:off x="3587064" y="32773"/>
        <a:ext cx="1028934" cy="115670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116902"/>
          <a:ext cx="2525966" cy="1570827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10626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10626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854106"/>
          <a:ext cx="2525966" cy="1736268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530549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530549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3.BoP &amp; intl. Trade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601675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076B6-D822-4D03-9150-8160F86E592E}">
      <dsp:nvSpPr>
        <dsp:cNvPr id="0" name=""/>
        <dsp:cNvSpPr/>
      </dsp:nvSpPr>
      <dsp:spPr>
        <a:xfrm>
          <a:off x="751" y="1345303"/>
          <a:ext cx="4647259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BES173: theory, current</a:t>
          </a:r>
          <a:endParaRPr lang="en-US" sz="3800" kern="1200" dirty="0"/>
        </a:p>
      </dsp:txBody>
      <dsp:txXfrm>
        <a:off x="36505" y="1381057"/>
        <a:ext cx="4575751" cy="1149225"/>
      </dsp:txXfrm>
    </dsp:sp>
    <dsp:sp modelId="{BD7A5F04-B969-4FDD-A7B6-7FD54D7E4B19}">
      <dsp:nvSpPr>
        <dsp:cNvPr id="0" name=""/>
        <dsp:cNvSpPr/>
      </dsp:nvSpPr>
      <dsp:spPr>
        <a:xfrm>
          <a:off x="751" y="761"/>
          <a:ext cx="1092958" cy="122073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BoP</a:t>
          </a:r>
          <a:r>
            <a:rPr lang="en-US" sz="2400" kern="1200" dirty="0" smtClean="0"/>
            <a:t>-Current</a:t>
          </a:r>
          <a:endParaRPr lang="en-US" sz="2400" kern="1200" dirty="0"/>
        </a:p>
      </dsp:txBody>
      <dsp:txXfrm>
        <a:off x="32763" y="32773"/>
        <a:ext cx="1028934" cy="1156709"/>
      </dsp:txXfrm>
    </dsp:sp>
    <dsp:sp modelId="{ADEAE4C7-73DE-4243-B51D-05C66AE8B115}">
      <dsp:nvSpPr>
        <dsp:cNvPr id="0" name=""/>
        <dsp:cNvSpPr/>
      </dsp:nvSpPr>
      <dsp:spPr>
        <a:xfrm>
          <a:off x="1185518" y="761"/>
          <a:ext cx="1092958" cy="122073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BoP</a:t>
          </a:r>
          <a:r>
            <a:rPr lang="en-US" sz="2400" kern="1200" dirty="0" smtClean="0"/>
            <a:t>-Capital</a:t>
          </a:r>
          <a:endParaRPr lang="en-US" sz="2400" kern="1200" dirty="0"/>
        </a:p>
      </dsp:txBody>
      <dsp:txXfrm>
        <a:off x="1217530" y="32773"/>
        <a:ext cx="1028934" cy="1156709"/>
      </dsp:txXfrm>
    </dsp:sp>
    <dsp:sp modelId="{1930294B-5E83-4794-AA1D-69A2ACF05691}">
      <dsp:nvSpPr>
        <dsp:cNvPr id="0" name=""/>
        <dsp:cNvSpPr/>
      </dsp:nvSpPr>
      <dsp:spPr>
        <a:xfrm>
          <a:off x="2370285" y="761"/>
          <a:ext cx="1092958" cy="122073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Orgs</a:t>
          </a:r>
          <a:endParaRPr lang="en-US" sz="2400" kern="1200" dirty="0"/>
        </a:p>
      </dsp:txBody>
      <dsp:txXfrm>
        <a:off x="2402297" y="32773"/>
        <a:ext cx="1028934" cy="1156709"/>
      </dsp:txXfrm>
    </dsp:sp>
    <dsp:sp modelId="{DBB9B0B5-AE00-4E4D-9267-FF62D5D49B5F}">
      <dsp:nvSpPr>
        <dsp:cNvPr id="0" name=""/>
        <dsp:cNvSpPr/>
      </dsp:nvSpPr>
      <dsp:spPr>
        <a:xfrm>
          <a:off x="3555052" y="761"/>
          <a:ext cx="1092958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Survey Ch.5</a:t>
          </a:r>
          <a:endParaRPr lang="en-US" sz="2400" kern="1200" dirty="0"/>
        </a:p>
      </dsp:txBody>
      <dsp:txXfrm>
        <a:off x="3587064" y="32773"/>
        <a:ext cx="1028934" cy="11567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67EF8-5355-4359-943B-B5B4F2383496}">
      <dsp:nvSpPr>
        <dsp:cNvPr id="0" name=""/>
        <dsp:cNvSpPr/>
      </dsp:nvSpPr>
      <dsp:spPr>
        <a:xfrm>
          <a:off x="962" y="1026750"/>
          <a:ext cx="3182212" cy="795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smtClean="0"/>
            <a:t>AE</a:t>
          </a:r>
          <a:endParaRPr lang="en-US" sz="4800" kern="1200"/>
        </a:p>
      </dsp:txBody>
      <dsp:txXfrm>
        <a:off x="24263" y="1050051"/>
        <a:ext cx="3135610" cy="748951"/>
      </dsp:txXfrm>
    </dsp:sp>
    <dsp:sp modelId="{DA850306-976A-4A43-B09E-412E64876E8B}">
      <dsp:nvSpPr>
        <dsp:cNvPr id="0" name=""/>
        <dsp:cNvSpPr/>
      </dsp:nvSpPr>
      <dsp:spPr>
        <a:xfrm rot="5400000">
          <a:off x="1522457" y="1891914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46E8F-4F74-498D-A139-0B81985C3F8F}">
      <dsp:nvSpPr>
        <dsp:cNvPr id="0" name=""/>
        <dsp:cNvSpPr/>
      </dsp:nvSpPr>
      <dsp:spPr>
        <a:xfrm>
          <a:off x="962" y="2100746"/>
          <a:ext cx="3182212" cy="13254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Counter cyclic: Fiscal Activism, stimulus</a:t>
          </a:r>
          <a:endParaRPr lang="en-US" sz="3100" kern="1200" dirty="0"/>
        </a:p>
      </dsp:txBody>
      <dsp:txXfrm>
        <a:off x="39783" y="2139567"/>
        <a:ext cx="3104570" cy="1247813"/>
      </dsp:txXfrm>
    </dsp:sp>
    <dsp:sp modelId="{976C0660-738E-487C-BCD6-99D11370BD5B}">
      <dsp:nvSpPr>
        <dsp:cNvPr id="0" name=""/>
        <dsp:cNvSpPr/>
      </dsp:nvSpPr>
      <dsp:spPr>
        <a:xfrm rot="5400000">
          <a:off x="1522457" y="3495812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56DC5-2F49-4940-9EBF-2E0E19C11C15}">
      <dsp:nvSpPr>
        <dsp:cNvPr id="0" name=""/>
        <dsp:cNvSpPr/>
      </dsp:nvSpPr>
      <dsp:spPr>
        <a:xfrm>
          <a:off x="962" y="3704645"/>
          <a:ext cx="3182212" cy="13254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Near Zero interest monetary policy</a:t>
          </a:r>
          <a:endParaRPr lang="en-US" sz="3100" kern="1200" dirty="0"/>
        </a:p>
      </dsp:txBody>
      <dsp:txXfrm>
        <a:off x="39783" y="3743466"/>
        <a:ext cx="3104570" cy="1247813"/>
      </dsp:txXfrm>
    </dsp:sp>
    <dsp:sp modelId="{48701C0A-6946-41C4-9FBC-29C5AF4DD8C4}">
      <dsp:nvSpPr>
        <dsp:cNvPr id="0" name=""/>
        <dsp:cNvSpPr/>
      </dsp:nvSpPr>
      <dsp:spPr>
        <a:xfrm>
          <a:off x="3628684" y="1026750"/>
          <a:ext cx="3182212" cy="795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India</a:t>
          </a:r>
          <a:endParaRPr lang="en-US" sz="4800" kern="1200" dirty="0"/>
        </a:p>
      </dsp:txBody>
      <dsp:txXfrm>
        <a:off x="3651985" y="1050051"/>
        <a:ext cx="3135610" cy="748951"/>
      </dsp:txXfrm>
    </dsp:sp>
    <dsp:sp modelId="{212403D5-C20D-4B23-8DFF-65BBC0B176FC}">
      <dsp:nvSpPr>
        <dsp:cNvPr id="0" name=""/>
        <dsp:cNvSpPr/>
      </dsp:nvSpPr>
      <dsp:spPr>
        <a:xfrm rot="5400000">
          <a:off x="5150180" y="1891914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BC79A-605B-42E1-A28D-0C8E9CB59957}">
      <dsp:nvSpPr>
        <dsp:cNvPr id="0" name=""/>
        <dsp:cNvSpPr/>
      </dsp:nvSpPr>
      <dsp:spPr>
        <a:xfrm>
          <a:off x="3628684" y="2100746"/>
          <a:ext cx="3182212" cy="14303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Fiscal prudence : </a:t>
          </a:r>
          <a:r>
            <a:rPr lang="en-US" sz="3100" kern="1200" dirty="0" err="1" smtClean="0"/>
            <a:t>Debt:GDP</a:t>
          </a:r>
          <a:r>
            <a:rPr lang="en-US" sz="3100" kern="1200" dirty="0" smtClean="0"/>
            <a:t>, Primary Deficit is high</a:t>
          </a:r>
          <a:endParaRPr lang="en-US" sz="3100" kern="1200" dirty="0"/>
        </a:p>
      </dsp:txBody>
      <dsp:txXfrm>
        <a:off x="3670577" y="2142639"/>
        <a:ext cx="3098426" cy="1346539"/>
      </dsp:txXfrm>
    </dsp:sp>
    <dsp:sp modelId="{D4F3E914-E784-4B4E-8E73-4D6BFD53302C}">
      <dsp:nvSpPr>
        <dsp:cNvPr id="0" name=""/>
        <dsp:cNvSpPr/>
      </dsp:nvSpPr>
      <dsp:spPr>
        <a:xfrm rot="5400000">
          <a:off x="5150180" y="3600682"/>
          <a:ext cx="139221" cy="13922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9B985-5C35-43F8-A296-2C9A06682A51}">
      <dsp:nvSpPr>
        <dsp:cNvPr id="0" name=""/>
        <dsp:cNvSpPr/>
      </dsp:nvSpPr>
      <dsp:spPr>
        <a:xfrm>
          <a:off x="3628684" y="3809515"/>
          <a:ext cx="3182212" cy="114328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Inflation is high, so can't do.</a:t>
          </a:r>
          <a:endParaRPr lang="en-US" sz="3100" kern="1200" dirty="0"/>
        </a:p>
      </dsp:txBody>
      <dsp:txXfrm>
        <a:off x="3662170" y="3843001"/>
        <a:ext cx="3115240" cy="10763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A5A4F-182F-4AA2-90D3-C685508FBB23}">
      <dsp:nvSpPr>
        <dsp:cNvPr id="0" name=""/>
        <dsp:cNvSpPr/>
      </dsp:nvSpPr>
      <dsp:spPr>
        <a:xfrm>
          <a:off x="90322" y="810"/>
          <a:ext cx="3734329" cy="13970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Tax Cut, Tax Rebates, Loan subsidies: to boost demand &amp; production.</a:t>
          </a:r>
          <a:endParaRPr lang="en-US" sz="2300" kern="1200" dirty="0"/>
        </a:p>
      </dsp:txBody>
      <dsp:txXfrm>
        <a:off x="90322" y="810"/>
        <a:ext cx="3734329" cy="1397003"/>
      </dsp:txXfrm>
    </dsp:sp>
    <dsp:sp modelId="{0C0D682D-3F33-491D-9D05-38EA247AD285}">
      <dsp:nvSpPr>
        <dsp:cNvPr id="0" name=""/>
        <dsp:cNvSpPr/>
      </dsp:nvSpPr>
      <dsp:spPr>
        <a:xfrm>
          <a:off x="81532" y="1630647"/>
          <a:ext cx="3751908" cy="13970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Martin Luther King NREGA: Federal “Contracts” for new bridges, roads, buildings, community centre </a:t>
          </a:r>
          <a:endParaRPr lang="en-US" sz="2300" kern="1200" dirty="0"/>
        </a:p>
      </dsp:txBody>
      <dsp:txXfrm>
        <a:off x="81532" y="1630647"/>
        <a:ext cx="3751908" cy="13970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A0B97-5029-4FFB-9430-41B60045B920}">
      <dsp:nvSpPr>
        <dsp:cNvPr id="0" name=""/>
        <dsp:cNvSpPr/>
      </dsp:nvSpPr>
      <dsp:spPr>
        <a:xfrm>
          <a:off x="399307" y="2224"/>
          <a:ext cx="1905706" cy="11434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Exporters: Interest Subvention, duty relief</a:t>
          </a:r>
          <a:endParaRPr lang="en-US" sz="2000" kern="1200" dirty="0"/>
        </a:p>
      </dsp:txBody>
      <dsp:txXfrm>
        <a:off x="399307" y="2224"/>
        <a:ext cx="1905706" cy="1143423"/>
      </dsp:txXfrm>
    </dsp:sp>
    <dsp:sp modelId="{151A5A4F-182F-4AA2-90D3-C685508FBB23}">
      <dsp:nvSpPr>
        <dsp:cNvPr id="0" name=""/>
        <dsp:cNvSpPr/>
      </dsp:nvSpPr>
      <dsp:spPr>
        <a:xfrm>
          <a:off x="2495584" y="2224"/>
          <a:ext cx="1905706" cy="11434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2013: Excise Small vehicles:  </a:t>
          </a:r>
          <a:br>
            <a:rPr lang="en-US" sz="2000" kern="1200" dirty="0" smtClean="0"/>
          </a:br>
          <a:r>
            <a:rPr lang="en-US" sz="2000" kern="1200" dirty="0" smtClean="0"/>
            <a:t>12%-&gt;8%</a:t>
          </a:r>
          <a:endParaRPr lang="en-US" sz="2000" kern="1200" dirty="0"/>
        </a:p>
      </dsp:txBody>
      <dsp:txXfrm>
        <a:off x="2495584" y="2224"/>
        <a:ext cx="1905706" cy="1143423"/>
      </dsp:txXfrm>
    </dsp:sp>
    <dsp:sp modelId="{86F135C2-88E4-4617-A8FF-2A96AD36879C}">
      <dsp:nvSpPr>
        <dsp:cNvPr id="0" name=""/>
        <dsp:cNvSpPr/>
      </dsp:nvSpPr>
      <dsp:spPr>
        <a:xfrm>
          <a:off x="399307" y="1336219"/>
          <a:ext cx="1905706" cy="11434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Relaxed norms to buy new Government vehicles</a:t>
          </a:r>
          <a:endParaRPr lang="en-US" sz="2000" kern="1200" dirty="0"/>
        </a:p>
      </dsp:txBody>
      <dsp:txXfrm>
        <a:off x="399307" y="1336219"/>
        <a:ext cx="1905706" cy="1143423"/>
      </dsp:txXfrm>
    </dsp:sp>
    <dsp:sp modelId="{815A9EE6-36E1-45DB-A335-6DD2D402639C}">
      <dsp:nvSpPr>
        <dsp:cNvPr id="0" name=""/>
        <dsp:cNvSpPr/>
      </dsp:nvSpPr>
      <dsp:spPr>
        <a:xfrm>
          <a:off x="2495584" y="1336219"/>
          <a:ext cx="1905706" cy="11434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Plan Expenditure raised by 20k cr.</a:t>
          </a:r>
          <a:endParaRPr lang="en-US" sz="2000" kern="1200" dirty="0"/>
        </a:p>
      </dsp:txBody>
      <dsp:txXfrm>
        <a:off x="2495584" y="1336219"/>
        <a:ext cx="1905706" cy="1143423"/>
      </dsp:txXfrm>
    </dsp:sp>
    <dsp:sp modelId="{E75A76B9-308F-4069-A4EF-F81668842141}">
      <dsp:nvSpPr>
        <dsp:cNvPr id="0" name=""/>
        <dsp:cNvSpPr/>
      </dsp:nvSpPr>
      <dsp:spPr>
        <a:xfrm>
          <a:off x="399307" y="2670213"/>
          <a:ext cx="1905706" cy="11434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Bigger allocations for MNREGA, RTE, PDS etc.</a:t>
          </a:r>
          <a:endParaRPr lang="en-US" sz="1900" kern="1200" dirty="0"/>
        </a:p>
      </dsp:txBody>
      <dsp:txXfrm>
        <a:off x="399307" y="2670213"/>
        <a:ext cx="1905706" cy="1143423"/>
      </dsp:txXfrm>
    </dsp:sp>
    <dsp:sp modelId="{058CB06A-726B-4686-BC6D-72A0BAECD107}">
      <dsp:nvSpPr>
        <dsp:cNvPr id="0" name=""/>
        <dsp:cNvSpPr/>
      </dsp:nvSpPr>
      <dsp:spPr>
        <a:xfrm>
          <a:off x="2495584" y="2670213"/>
          <a:ext cx="1905706" cy="11434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Laborer: income, </a:t>
          </a:r>
          <a:r>
            <a:rPr lang="en-US" sz="1900" kern="1200" dirty="0" err="1" smtClean="0"/>
            <a:t>bizmen</a:t>
          </a:r>
          <a:r>
            <a:rPr lang="en-US" sz="1900" kern="1200" dirty="0" smtClean="0"/>
            <a:t>: tender-demand, production </a:t>
          </a:r>
          <a:r>
            <a:rPr lang="en-US" sz="1900" kern="1200" dirty="0" smtClean="0">
              <a:latin typeface="Franklin Gothic Medium Cond" panose="020B0606030402020204" pitchFamily="34" charset="0"/>
            </a:rPr>
            <a:t>▲</a:t>
          </a:r>
          <a:endParaRPr lang="en-US" sz="1900" kern="1200" dirty="0"/>
        </a:p>
      </dsp:txBody>
      <dsp:txXfrm>
        <a:off x="2495584" y="2670213"/>
        <a:ext cx="1905706" cy="11434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64ADE-1E06-4CC4-B9FE-8846EF1AB8B4}">
      <dsp:nvSpPr>
        <dsp:cNvPr id="0" name=""/>
        <dsp:cNvSpPr/>
      </dsp:nvSpPr>
      <dsp:spPr>
        <a:xfrm>
          <a:off x="0" y="387252"/>
          <a:ext cx="7673488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548" tIns="458216" rIns="59554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Rating: CCC, “Bank runs”, “investors runs”.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EU members “Conditional help” (Bailout)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Fiscal Deficit, “Downsizing” PSUs, “Cut Welfare Programs” (Austerity)</a:t>
          </a:r>
          <a:endParaRPr lang="en-US" sz="2200" kern="1200" dirty="0"/>
        </a:p>
      </dsp:txBody>
      <dsp:txXfrm>
        <a:off x="0" y="387252"/>
        <a:ext cx="7673488" cy="1871100"/>
      </dsp:txXfrm>
    </dsp:sp>
    <dsp:sp modelId="{7052BFD7-CAB3-4DF5-9191-A12E62FB628A}">
      <dsp:nvSpPr>
        <dsp:cNvPr id="0" name=""/>
        <dsp:cNvSpPr/>
      </dsp:nvSpPr>
      <dsp:spPr>
        <a:xfrm>
          <a:off x="383674" y="62532"/>
          <a:ext cx="5371441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28" tIns="0" rIns="203028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Sovereign Debt Crisis (2009-)</a:t>
          </a:r>
          <a:endParaRPr lang="en-US" sz="2200" kern="1200" dirty="0"/>
        </a:p>
      </dsp:txBody>
      <dsp:txXfrm>
        <a:off x="415377" y="94235"/>
        <a:ext cx="5308035" cy="586034"/>
      </dsp:txXfrm>
    </dsp:sp>
    <dsp:sp modelId="{500CEA7B-4B14-4394-81CE-F961DE2A4C99}">
      <dsp:nvSpPr>
        <dsp:cNvPr id="0" name=""/>
        <dsp:cNvSpPr/>
      </dsp:nvSpPr>
      <dsp:spPr>
        <a:xfrm>
          <a:off x="0" y="2701873"/>
          <a:ext cx="7673488" cy="90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548" tIns="458216" rIns="59554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2017, April: restarted Negotiation. </a:t>
          </a:r>
          <a:endParaRPr lang="en-US" sz="2200" kern="1200" dirty="0"/>
        </a:p>
      </dsp:txBody>
      <dsp:txXfrm>
        <a:off x="0" y="2701873"/>
        <a:ext cx="7673488" cy="900900"/>
      </dsp:txXfrm>
    </dsp:sp>
    <dsp:sp modelId="{3C7C8694-9FE7-4E3B-B92D-344FB67E06C2}">
      <dsp:nvSpPr>
        <dsp:cNvPr id="0" name=""/>
        <dsp:cNvSpPr/>
      </dsp:nvSpPr>
      <dsp:spPr>
        <a:xfrm>
          <a:off x="383674" y="2377152"/>
          <a:ext cx="5371441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28" tIns="0" rIns="203028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Greece: threatens to walk out</a:t>
          </a:r>
          <a:endParaRPr lang="en-US" sz="2200" kern="1200" dirty="0"/>
        </a:p>
      </dsp:txBody>
      <dsp:txXfrm>
        <a:off x="415377" y="2408855"/>
        <a:ext cx="5308035" cy="586034"/>
      </dsp:txXfrm>
    </dsp:sp>
    <dsp:sp modelId="{B2E2272D-616C-475B-ACBD-5AE6AFA90CF7}">
      <dsp:nvSpPr>
        <dsp:cNvPr id="0" name=""/>
        <dsp:cNvSpPr/>
      </dsp:nvSpPr>
      <dsp:spPr>
        <a:xfrm>
          <a:off x="0" y="4046293"/>
          <a:ext cx="7673488" cy="1836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5548" tIns="458216" rIns="59554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As such ‘step-motherly’ treatment by foreign rating agencies. 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If we get CCC rating- there is no “EU” to help us, since SAARC- all poor, AIIB/BRICS : China may oppose or put strict conditions.</a:t>
          </a:r>
          <a:endParaRPr lang="en-US" sz="2200" kern="1200" dirty="0"/>
        </a:p>
      </dsp:txBody>
      <dsp:txXfrm>
        <a:off x="0" y="4046293"/>
        <a:ext cx="7673488" cy="1836450"/>
      </dsp:txXfrm>
    </dsp:sp>
    <dsp:sp modelId="{0E493FC7-65A8-47C7-9C49-F315C7AD4331}">
      <dsp:nvSpPr>
        <dsp:cNvPr id="0" name=""/>
        <dsp:cNvSpPr/>
      </dsp:nvSpPr>
      <dsp:spPr>
        <a:xfrm>
          <a:off x="383674" y="3721573"/>
          <a:ext cx="5371441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28" tIns="0" rIns="203028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India</a:t>
          </a:r>
          <a:endParaRPr lang="en-US" sz="2200" kern="1200" dirty="0"/>
        </a:p>
      </dsp:txBody>
      <dsp:txXfrm>
        <a:off x="415377" y="3753276"/>
        <a:ext cx="5308035" cy="5860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AD811-A301-4827-A9B3-11929644CA07}">
      <dsp:nvSpPr>
        <dsp:cNvPr id="0" name=""/>
        <dsp:cNvSpPr/>
      </dsp:nvSpPr>
      <dsp:spPr>
        <a:xfrm>
          <a:off x="3107" y="1155685"/>
          <a:ext cx="2937080" cy="22857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6E22F61-BBC3-4193-890B-ABC89384F12E}">
      <dsp:nvSpPr>
        <dsp:cNvPr id="0" name=""/>
        <dsp:cNvSpPr/>
      </dsp:nvSpPr>
      <dsp:spPr>
        <a:xfrm>
          <a:off x="37870" y="3058663"/>
          <a:ext cx="3760080" cy="29370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Trump 2017</a:t>
          </a:r>
          <a:endParaRPr lang="en-US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Top Rate: 39.6%-&gt; 35%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Corporation Tax: 35%-&gt;15% [exemption, deduction]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Purpose: </a:t>
          </a:r>
          <a:r>
            <a:rPr lang="en-US" sz="2400" kern="1200" dirty="0" smtClean="0">
              <a:latin typeface="Franklin Gothic Medium Cond" panose="020B0606030402020204" pitchFamily="34" charset="0"/>
            </a:rPr>
            <a:t>▼</a:t>
          </a:r>
          <a:r>
            <a:rPr lang="en-US" sz="2400" kern="1200" dirty="0" smtClean="0"/>
            <a:t>outsourcing &amp; offshore biz by MNCs</a:t>
          </a:r>
          <a:endParaRPr lang="en-US" sz="2400" kern="1200" dirty="0"/>
        </a:p>
      </dsp:txBody>
      <dsp:txXfrm>
        <a:off x="123894" y="3144687"/>
        <a:ext cx="3588032" cy="2765032"/>
      </dsp:txXfrm>
    </dsp:sp>
    <dsp:sp modelId="{403DC95B-9040-41F9-890D-132812305C81}">
      <dsp:nvSpPr>
        <dsp:cNvPr id="0" name=""/>
        <dsp:cNvSpPr/>
      </dsp:nvSpPr>
      <dsp:spPr>
        <a:xfrm rot="21491969">
          <a:off x="3649784" y="1866045"/>
          <a:ext cx="710122" cy="7057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3649836" y="2010519"/>
        <a:ext cx="498400" cy="423443"/>
      </dsp:txXfrm>
    </dsp:sp>
    <dsp:sp modelId="{D41B67F5-D2A8-42D1-8BA6-CC0BD876A52B}">
      <dsp:nvSpPr>
        <dsp:cNvPr id="0" name=""/>
        <dsp:cNvSpPr/>
      </dsp:nvSpPr>
      <dsp:spPr>
        <a:xfrm>
          <a:off x="4968107" y="918177"/>
          <a:ext cx="2937080" cy="244858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94A19A5-1ADA-4EB6-8959-CD14CD36533E}">
      <dsp:nvSpPr>
        <dsp:cNvPr id="0" name=""/>
        <dsp:cNvSpPr/>
      </dsp:nvSpPr>
      <dsp:spPr>
        <a:xfrm>
          <a:off x="5002869" y="2509003"/>
          <a:ext cx="3760080" cy="37242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298"/>
                <a:satOff val="20613"/>
                <a:lumOff val="1764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4019298"/>
                <a:satOff val="20613"/>
                <a:lumOff val="1764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4019298"/>
                <a:satOff val="20613"/>
                <a:lumOff val="1764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Modi 2017</a:t>
          </a:r>
          <a:endParaRPr lang="en-US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IT 10%-&gt;5%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MSME: 25% [50 cr.]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Future Corporation Tax: 30%-&gt;25%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(in theory) Laffer : revenue collection </a:t>
          </a:r>
          <a:r>
            <a:rPr lang="en-US" sz="2400" kern="1200" dirty="0" smtClean="0">
              <a:latin typeface="Franklin Gothic Medium Cond" panose="020B0606030402020204" pitchFamily="34" charset="0"/>
            </a:rPr>
            <a:t>▲</a:t>
          </a:r>
          <a:endParaRPr lang="en-US" sz="2400" kern="1200" dirty="0"/>
        </a:p>
      </dsp:txBody>
      <dsp:txXfrm>
        <a:off x="5111948" y="2618082"/>
        <a:ext cx="3541922" cy="3506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B4F4B-7202-464C-85CC-DEE883C4030A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57B87-93B9-4207-8F77-6F19DA87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11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89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74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Though he says he did not invent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2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4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boost in demand, indirect tax will pay for itself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3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HINT their Economy is recovering…..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4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IF Central Bank drops money from helicopter to restart economy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13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boost in demand, indirect tax will pay for itself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96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40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boost in demand, indirect tax will pay for itself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2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2005</a:t>
            </a:r>
          </a:p>
          <a:p>
            <a:pPr lvl="1"/>
            <a:r>
              <a:rPr lang="en-US" dirty="0" smtClean="0"/>
              <a:t>Service export 51 </a:t>
            </a:r>
            <a:r>
              <a:rPr lang="en-US" dirty="0" err="1" smtClean="0"/>
              <a:t>bn</a:t>
            </a:r>
            <a:r>
              <a:rPr lang="en-US" dirty="0" smtClean="0"/>
              <a:t>$</a:t>
            </a:r>
          </a:p>
          <a:p>
            <a:pPr lvl="0"/>
            <a:r>
              <a:rPr lang="en-US" dirty="0" smtClean="0"/>
              <a:t>2015</a:t>
            </a:r>
          </a:p>
          <a:p>
            <a:pPr lvl="1"/>
            <a:r>
              <a:rPr lang="en-US" dirty="0" smtClean="0"/>
              <a:t>155 </a:t>
            </a:r>
            <a:r>
              <a:rPr lang="en-US" dirty="0" err="1" smtClean="0"/>
              <a:t>bn</a:t>
            </a:r>
            <a:r>
              <a:rPr lang="en-US" dirty="0" smtClean="0"/>
              <a:t>$</a:t>
            </a:r>
          </a:p>
          <a:p>
            <a:pPr lvl="0"/>
            <a:r>
              <a:rPr lang="en-US" dirty="0" smtClean="0"/>
              <a:t>hence</a:t>
            </a:r>
          </a:p>
          <a:p>
            <a:pPr lvl="1"/>
            <a:r>
              <a:rPr lang="en-US" dirty="0" smtClean="0"/>
              <a:t>Service led “growth”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52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Political carrying capacity for Globalization </a:t>
            </a:r>
          </a:p>
          <a:p>
            <a:r>
              <a:rPr lang="en-US" dirty="0" smtClean="0"/>
              <a:t>India’s export depends on it</a:t>
            </a:r>
          </a:p>
          <a:p>
            <a:r>
              <a:rPr lang="en-US" dirty="0" smtClean="0"/>
              <a:t>And so does India's growth. Esp. service sector.</a:t>
            </a:r>
          </a:p>
          <a:p>
            <a:pPr marL="342900" indent="-342900">
              <a:buAutoNum type="arabicParenR"/>
            </a:pPr>
            <a:r>
              <a:rPr lang="en-US" dirty="0" smtClean="0"/>
              <a:t>Labour mobility (H1B) </a:t>
            </a:r>
          </a:p>
          <a:p>
            <a:pPr marL="342900" indent="-342900">
              <a:buAutoNum type="arabicParenR"/>
            </a:pPr>
            <a:r>
              <a:rPr lang="en-US" dirty="0" smtClean="0"/>
              <a:t>Taxes against outsourcing [but more against goods than ‘services’].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r>
              <a:rPr lang="en-US" dirty="0" smtClean="0"/>
              <a:t>Chinese</a:t>
            </a:r>
          </a:p>
          <a:p>
            <a:pPr marL="342900" indent="-342900">
              <a:buAutoNum type="arabicPeriod"/>
            </a:pPr>
            <a:r>
              <a:rPr lang="en-US" dirty="0" smtClean="0"/>
              <a:t>Job loss in </a:t>
            </a:r>
            <a:r>
              <a:rPr lang="en-US" dirty="0" err="1" smtClean="0"/>
              <a:t>mfg</a:t>
            </a:r>
            <a:r>
              <a:rPr lang="en-US" dirty="0" smtClean="0"/>
              <a:t> (more)</a:t>
            </a:r>
          </a:p>
          <a:p>
            <a:pPr marL="342900" indent="-342900">
              <a:buAutoNum type="arabicPeriod"/>
            </a:pPr>
            <a:r>
              <a:rPr lang="en-US" dirty="0" smtClean="0"/>
              <a:t>Then job loss in outsourcing by India, because their IT specialists can always find jobs in higher end computing.</a:t>
            </a:r>
          </a:p>
          <a:p>
            <a:pPr marL="342900" indent="-342900">
              <a:buAutoNum type="arabicPeriod"/>
            </a:pPr>
            <a:r>
              <a:rPr lang="en-US" dirty="0" smtClean="0"/>
              <a:t>So ‘political opinion’, may be greater against China, than India.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9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42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5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1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13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9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1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4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79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57B87-93B9-4207-8F77-6F19DA8780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7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03-Jun-17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diagramColors" Target="../diagrams/colors4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11" Type="http://schemas.openxmlformats.org/officeDocument/2006/relationships/diagramLayout" Target="../diagrams/layout4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41.png"/><Relationship Id="rId10" Type="http://schemas.openxmlformats.org/officeDocument/2006/relationships/diagramData" Target="../diagrams/data4.xml"/><Relationship Id="rId4" Type="http://schemas.openxmlformats.org/officeDocument/2006/relationships/diagramData" Target="../diagrams/data3.xml"/><Relationship Id="rId9" Type="http://schemas.openxmlformats.org/officeDocument/2006/relationships/image" Target="../media/image20.png"/><Relationship Id="rId14" Type="http://schemas.microsoft.com/office/2007/relationships/diagramDrawing" Target="../diagrams/drawing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youtube.com/watch?v=Vfe0nZLleZ8" TargetMode="External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jpeg"/><Relationship Id="rId5" Type="http://schemas.openxmlformats.org/officeDocument/2006/relationships/chart" Target="../charts/chart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diagramColors" Target="../diagrams/colors12.xml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73.png"/><Relationship Id="rId5" Type="http://schemas.openxmlformats.org/officeDocument/2006/relationships/diagramLayout" Target="../diagrams/layout12.xml"/><Relationship Id="rId10" Type="http://schemas.openxmlformats.org/officeDocument/2006/relationships/image" Target="../media/image72.png"/><Relationship Id="rId4" Type="http://schemas.openxmlformats.org/officeDocument/2006/relationships/diagramData" Target="../diagrams/data12.xml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77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78.png"/><Relationship Id="rId9" Type="http://schemas.microsoft.com/office/2007/relationships/diagramDrawing" Target="../diagrams/drawing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d08XRmSVw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87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image" Target="../media/image91.png"/><Relationship Id="rId7" Type="http://schemas.openxmlformats.org/officeDocument/2006/relationships/diagramData" Target="../diagrams/data16.xml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microsoft.com/office/2007/relationships/diagramDrawing" Target="../diagrams/drawing16.xml"/><Relationship Id="rId5" Type="http://schemas.openxmlformats.org/officeDocument/2006/relationships/image" Target="../media/image93.png"/><Relationship Id="rId10" Type="http://schemas.openxmlformats.org/officeDocument/2006/relationships/diagramColors" Target="../diagrams/colors16.xml"/><Relationship Id="rId4" Type="http://schemas.openxmlformats.org/officeDocument/2006/relationships/image" Target="../media/image92.png"/><Relationship Id="rId9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7.xml"/><Relationship Id="rId11" Type="http://schemas.openxmlformats.org/officeDocument/2006/relationships/image" Target="../media/image42.png"/><Relationship Id="rId5" Type="http://schemas.openxmlformats.org/officeDocument/2006/relationships/diagramLayout" Target="../diagrams/layout17.xml"/><Relationship Id="rId10" Type="http://schemas.openxmlformats.org/officeDocument/2006/relationships/image" Target="../media/image41.png"/><Relationship Id="rId4" Type="http://schemas.openxmlformats.org/officeDocument/2006/relationships/diagramData" Target="../diagrams/data17.xml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.xml"/><Relationship Id="rId3" Type="http://schemas.openxmlformats.org/officeDocument/2006/relationships/image" Target="../media/image44.jpeg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6.xml"/><Relationship Id="rId10" Type="http://schemas.openxmlformats.org/officeDocument/2006/relationships/diagramData" Target="../diagrams/data7.xml"/><Relationship Id="rId4" Type="http://schemas.openxmlformats.org/officeDocument/2006/relationships/image" Target="../media/image45.png"/><Relationship Id="rId9" Type="http://schemas.microsoft.com/office/2007/relationships/diagramDrawing" Target="../diagrams/drawing6.xml"/><Relationship Id="rId14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tbrBaVwTz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www.youtube.com/watch?v=Vfe0nZLleZ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235" y="525732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818" y="660628"/>
            <a:ext cx="1190791" cy="1190791"/>
          </a:xfrm>
          <a:prstGeom prst="rect">
            <a:avLst/>
          </a:prstGeom>
        </p:spPr>
      </p:pic>
      <p:sp>
        <p:nvSpPr>
          <p:cNvPr id="10" name="Pie 9"/>
          <p:cNvSpPr/>
          <p:nvPr/>
        </p:nvSpPr>
        <p:spPr>
          <a:xfrm rot="16200000">
            <a:off x="5899636" y="796957"/>
            <a:ext cx="967154" cy="964287"/>
          </a:xfrm>
          <a:prstGeom prst="pi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4486849" y="3439485"/>
          <a:ext cx="4648762" cy="256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39" y="3383891"/>
            <a:ext cx="7339930" cy="1717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8" y="5100892"/>
            <a:ext cx="7351580" cy="17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6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76865"/>
            <a:ext cx="8299938" cy="4581135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71020203"/>
              </p:ext>
            </p:extLst>
          </p:nvPr>
        </p:nvGraphicFramePr>
        <p:xfrm>
          <a:off x="2338159" y="281353"/>
          <a:ext cx="7673488" cy="5945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0"/>
            <a:ext cx="3130062" cy="2294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Still, if we try for “debt” led growth or Government funded bad bank, takes over NPA..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it can lead to..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Donut 6"/>
          <p:cNvSpPr/>
          <p:nvPr/>
        </p:nvSpPr>
        <p:spPr>
          <a:xfrm>
            <a:off x="4149969" y="5345723"/>
            <a:ext cx="1626577" cy="1512277"/>
          </a:xfrm>
          <a:prstGeom prst="donut">
            <a:avLst>
              <a:gd name="adj" fmla="val 696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52BFD7-CAB3-4DF5-9191-A12E62FB62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052BFD7-CAB3-4DF5-9191-A12E62FB62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964ADE-1E06-4CC4-B9FE-8846EF1AB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7964ADE-1E06-4CC4-B9FE-8846EF1AB8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7C8694-9FE7-4E3B-B92D-344FB67E06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C7C8694-9FE7-4E3B-B92D-344FB67E06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0CEA7B-4B14-4394-81CE-F961DE2A4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500CEA7B-4B14-4394-81CE-F961DE2A4C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493FC7-65A8-47C7-9C49-F315C7AD4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0E493FC7-65A8-47C7-9C49-F315C7AD4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E2272D-616C-475B-ACBD-5AE6AFA90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B2E2272D-616C-475B-ACBD-5AE6AFA90C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27931" cy="5467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7" y="3428521"/>
            <a:ext cx="4572638" cy="34294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13965" y="5046785"/>
            <a:ext cx="4530035" cy="18112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bond yield, how it was affected by Trump election and Demonetization…already taught (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LINK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 Lesson: ‘external factors’ affect the yield. borrowing too much via G-Sec for developmental works= dangerous.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61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619" y="0"/>
            <a:ext cx="7374194" cy="6128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Fiscal Policy: Direct Taxes and </a:t>
            </a:r>
            <a:r>
              <a:rPr lang="en-US" dirty="0" err="1" smtClean="0"/>
              <a:t>Laffer</a:t>
            </a:r>
            <a:r>
              <a:rPr lang="en-US" dirty="0" smtClean="0"/>
              <a:t> Curve (Arthur </a:t>
            </a:r>
            <a:r>
              <a:rPr lang="en-US" dirty="0" err="1" smtClean="0"/>
              <a:t>Laffer</a:t>
            </a:r>
            <a:r>
              <a:rPr lang="en-US" dirty="0" smtClean="0"/>
              <a:t>, US)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25415" y="5776545"/>
            <a:ext cx="861647" cy="703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0%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5565028" y="5738505"/>
            <a:ext cx="1391738" cy="703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60%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7637962" y="5767750"/>
            <a:ext cx="1391738" cy="703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100%</a:t>
            </a:r>
            <a:endParaRPr lang="en-US" sz="2800" dirty="0"/>
          </a:p>
        </p:txBody>
      </p:sp>
      <p:sp>
        <p:nvSpPr>
          <p:cNvPr id="8" name="Rectangular Callout 7"/>
          <p:cNvSpPr/>
          <p:nvPr/>
        </p:nvSpPr>
        <p:spPr>
          <a:xfrm>
            <a:off x="7508630" y="4070838"/>
            <a:ext cx="1635369" cy="1011116"/>
          </a:xfrm>
          <a:prstGeom prst="wedgeRectCallout">
            <a:avLst>
              <a:gd name="adj1" fmla="val 10493"/>
              <a:gd name="adj2" fmla="val 124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 incentive to work!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624856" y="5701809"/>
            <a:ext cx="1140589" cy="703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15%</a:t>
            </a:r>
            <a:endParaRPr lang="en-US" sz="2800" dirty="0"/>
          </a:p>
        </p:txBody>
      </p:sp>
      <p:sp>
        <p:nvSpPr>
          <p:cNvPr id="10" name="Pentagon 9"/>
          <p:cNvSpPr/>
          <p:nvPr/>
        </p:nvSpPr>
        <p:spPr>
          <a:xfrm>
            <a:off x="182652" y="5407264"/>
            <a:ext cx="1327638" cy="5715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0 billion</a:t>
            </a:r>
            <a:endParaRPr lang="en-US" sz="2400" dirty="0"/>
          </a:p>
        </p:txBody>
      </p:sp>
      <p:sp>
        <p:nvSpPr>
          <p:cNvPr id="11" name="Pentagon 10"/>
          <p:cNvSpPr/>
          <p:nvPr/>
        </p:nvSpPr>
        <p:spPr>
          <a:xfrm>
            <a:off x="634179" y="4070837"/>
            <a:ext cx="1274883" cy="571500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 </a:t>
            </a:r>
            <a:r>
              <a:rPr lang="en-US" sz="2400" dirty="0" err="1" smtClean="0"/>
              <a:t>bn</a:t>
            </a:r>
            <a:endParaRPr lang="en-US" sz="2400" dirty="0"/>
          </a:p>
        </p:txBody>
      </p:sp>
      <p:sp>
        <p:nvSpPr>
          <p:cNvPr id="12" name="Pentagon 11"/>
          <p:cNvSpPr/>
          <p:nvPr/>
        </p:nvSpPr>
        <p:spPr>
          <a:xfrm>
            <a:off x="353906" y="1668257"/>
            <a:ext cx="1327638" cy="571500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 </a:t>
            </a:r>
            <a:r>
              <a:rPr lang="en-US" sz="2400" dirty="0" err="1" smtClean="0"/>
              <a:t>bn</a:t>
            </a:r>
            <a:endParaRPr lang="en-US" sz="2400" dirty="0"/>
          </a:p>
        </p:txBody>
      </p:sp>
      <p:sp>
        <p:nvSpPr>
          <p:cNvPr id="3" name="Half Frame 2"/>
          <p:cNvSpPr/>
          <p:nvPr/>
        </p:nvSpPr>
        <p:spPr>
          <a:xfrm rot="5400000">
            <a:off x="3018664" y="2474540"/>
            <a:ext cx="1907926" cy="5100521"/>
          </a:xfrm>
          <a:prstGeom prst="halfFrame">
            <a:avLst>
              <a:gd name="adj1" fmla="val 7526"/>
              <a:gd name="adj2" fmla="val 10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/>
          <p:cNvSpPr/>
          <p:nvPr/>
        </p:nvSpPr>
        <p:spPr>
          <a:xfrm rot="5400000">
            <a:off x="435299" y="3089036"/>
            <a:ext cx="3912571" cy="1624927"/>
          </a:xfrm>
          <a:prstGeom prst="halfFrame">
            <a:avLst>
              <a:gd name="adj1" fmla="val 3256"/>
              <a:gd name="adj2" fmla="val 3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327748"/>
              </p:ext>
            </p:extLst>
          </p:nvPr>
        </p:nvGraphicFramePr>
        <p:xfrm>
          <a:off x="241911" y="93847"/>
          <a:ext cx="8797925" cy="6685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Laffer</a:t>
            </a:r>
            <a:r>
              <a:rPr lang="en-US" dirty="0" smtClean="0"/>
              <a:t> (</a:t>
            </a:r>
            <a:r>
              <a:rPr lang="en-US" strike="sngStrike" dirty="0" smtClean="0"/>
              <a:t>PHD</a:t>
            </a:r>
            <a:r>
              <a:rPr lang="en-US" dirty="0" smtClean="0"/>
              <a:t>) : Direct Taxes: lower “rates” = higher revenue 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3147646" y="795523"/>
            <a:ext cx="2936631" cy="1086031"/>
          </a:xfrm>
          <a:prstGeom prst="wedgeRectCallout">
            <a:avLst>
              <a:gd name="adj1" fmla="val 59734"/>
              <a:gd name="adj2" fmla="val 34842"/>
            </a:avLst>
          </a:prstGeom>
          <a:ln w="3810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budget came first, before Trump announced his tax-cuts.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2356338" y="2004647"/>
            <a:ext cx="3068516" cy="1776046"/>
          </a:xfrm>
          <a:prstGeom prst="wedgeRectCallout">
            <a:avLst>
              <a:gd name="adj1" fmla="val -58294"/>
              <a:gd name="adj2" fmla="val -23803"/>
            </a:avLst>
          </a:prstGeom>
          <a:ln w="3810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only 4% of your voters are tax-payer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So, You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never match us in 'revenue collection'! You're basically a tax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non-compliant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society- your FM said that in Budget-2017 itself.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:P :P :P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33872238"/>
              </p:ext>
            </p:extLst>
          </p:nvPr>
        </p:nvGraphicFramePr>
        <p:xfrm>
          <a:off x="0" y="3903786"/>
          <a:ext cx="9039836" cy="3711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7153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AAD811-A301-4827-A9B3-11929644C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E22F61-BBC3-4193-890B-ABC89384F1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3DC95B-9040-41F9-890D-132812305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1B67F5-D2A8-42D1-8BA6-CC0BD876A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4A19A5-1ADA-4EB6-8959-CD14CD365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792182-5237-4A98-9B60-5D5131403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D8792182-5237-4A98-9B60-5D51314031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26FF5F-BDC3-4EDB-B0FB-E685818B2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EB26FF5F-BDC3-4EDB-B0FB-E685818B2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501BD3-5886-4487-AB0A-B00C788F8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2501BD3-5886-4487-AB0A-B00C788F81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C272C2-3E3B-4F6B-84BA-86D562BF5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F4C272C2-3E3B-4F6B-84BA-86D562BF5E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3AB2FA-0700-4FA2-BB97-9748958B1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EF3AB2FA-0700-4FA2-BB97-9748958B18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D5A530-36B8-4B0F-A99E-4D4E6032E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38D5A530-36B8-4B0F-A99E-4D4E6032E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0E95B0-6A6D-4270-9700-F251B096E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E90E95B0-6A6D-4270-9700-F251B096E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B56E1D-52ED-4B34-B740-DCE1A4F14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2FB56E1D-52ED-4B34-B740-DCE1A4F149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CFE021-5DCB-4B9B-9F94-6B48F4E08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88CFE021-5DCB-4B9B-9F94-6B48F4E08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D38EEC-C8C8-4B80-8E54-4C11F1AE8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B3D38EEC-C8C8-4B80-8E54-4C11F1AE83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830377-ABEE-4054-AC92-7D766710E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AF830377-ABEE-4054-AC92-7D766710EC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862C8B-CA16-4585-B05E-00F428BC6E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5A862C8B-CA16-4585-B05E-00F428BC6E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EE9999-66FF-4A88-A9C0-21D69E9CD0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graphicEl>
                                              <a:dgm id="{44EE9999-66FF-4A88-A9C0-21D69E9CD0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C858C-8175-440E-8FCD-829B5347F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graphicEl>
                                              <a:dgm id="{788C858C-8175-440E-8FCD-829B5347F1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03701675"/>
              </p:ext>
            </p:extLst>
          </p:nvPr>
        </p:nvGraphicFramePr>
        <p:xfrm>
          <a:off x="2197916" y="1115736"/>
          <a:ext cx="6811860" cy="6056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291" y="0"/>
            <a:ext cx="6383215" cy="17623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5227" y="3095538"/>
            <a:ext cx="1786855" cy="149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Fiscal Policy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227" y="4748169"/>
            <a:ext cx="1786855" cy="149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Monetary Policy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97916" y="4748169"/>
            <a:ext cx="6946084" cy="149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97916" y="3095538"/>
            <a:ext cx="6946084" cy="1564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E graphic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545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732" y="805342"/>
            <a:ext cx="5806603" cy="4391637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 rot="792330">
            <a:off x="3970091" y="1419800"/>
            <a:ext cx="3804676" cy="1780771"/>
          </a:xfrm>
          <a:prstGeom prst="leftArrow">
            <a:avLst>
              <a:gd name="adj1" fmla="val 70226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Flight of Capital 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Exchange rate volatility 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Weaker rupee= crude oil-&gt; inflation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8020" y="3582099"/>
            <a:ext cx="5111543" cy="2848062"/>
            <a:chOff x="4032457" y="4009938"/>
            <a:chExt cx="5111543" cy="2848062"/>
          </a:xfrm>
        </p:grpSpPr>
        <p:graphicFrame>
          <p:nvGraphicFramePr>
            <p:cNvPr id="6" name="Char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68295116"/>
                </p:ext>
              </p:extLst>
            </p:nvPr>
          </p:nvGraphicFramePr>
          <p:xfrm>
            <a:off x="4032457" y="4149217"/>
            <a:ext cx="5111543" cy="27087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" name="Rectangle 6"/>
            <p:cNvSpPr/>
            <p:nvPr/>
          </p:nvSpPr>
          <p:spPr>
            <a:xfrm>
              <a:off x="4102217" y="4009938"/>
              <a:ext cx="4974671" cy="4697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But then “TAPERING”…gradual decrease in bond purchase</a:t>
              </a:r>
              <a:endParaRPr lang="en-US" sz="16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5209563" y="5451232"/>
            <a:ext cx="3934437" cy="14067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NPA solution: RBI QE…x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inflation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▲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rupee weak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▼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Besides, Post-demonetization MSS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264" y="1373603"/>
            <a:ext cx="1169331" cy="10816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44" y="805342"/>
            <a:ext cx="8685150" cy="46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9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Helicopter </a:t>
            </a:r>
            <a:r>
              <a:rPr lang="en-US" dirty="0" smtClean="0"/>
              <a:t>Money: “rain of new money“: demand &amp; production </a:t>
            </a:r>
            <a:r>
              <a:rPr lang="en-US" dirty="0" smtClean="0">
                <a:latin typeface="Franklin Gothic Medium Cond" panose="020B0606030402020204" pitchFamily="34" charset="0"/>
              </a:rPr>
              <a:t>▲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92" y="1097759"/>
            <a:ext cx="2424381" cy="28703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5863" y="3314700"/>
            <a:ext cx="2504210" cy="162305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Milton </a:t>
            </a:r>
            <a:r>
              <a:rPr lang="en-US" sz="2000" dirty="0" smtClean="0"/>
              <a:t>Friedman: US Economist. And ECB was thinking </a:t>
            </a:r>
            <a:r>
              <a:rPr lang="en-US" sz="2000" dirty="0" err="1" smtClean="0"/>
              <a:t>abt</a:t>
            </a:r>
            <a:r>
              <a:rPr lang="en-US" sz="2000" dirty="0" smtClean="0"/>
              <a:t> it in 2016 for EU-slowdown.</a:t>
            </a:r>
            <a:endParaRPr lang="en-US" sz="20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72505573"/>
              </p:ext>
            </p:extLst>
          </p:nvPr>
        </p:nvGraphicFramePr>
        <p:xfrm>
          <a:off x="-48358" y="4773942"/>
          <a:ext cx="9240715" cy="187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68" y="2930662"/>
            <a:ext cx="2074985" cy="2074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514" y="2906582"/>
            <a:ext cx="1046835" cy="15116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2179" y="1659541"/>
            <a:ext cx="2453764" cy="20028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024" y="645156"/>
            <a:ext cx="1408615" cy="142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153" y="4003942"/>
            <a:ext cx="1360194" cy="13601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003" y="872736"/>
            <a:ext cx="1292507" cy="129250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467747">
            <a:off x="5012570" y="2953961"/>
            <a:ext cx="2412013" cy="597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Purchase &amp; Destroy</a:t>
            </a:r>
            <a:endParaRPr lang="en-US" dirty="0"/>
          </a:p>
        </p:txBody>
      </p:sp>
      <p:sp>
        <p:nvSpPr>
          <p:cNvPr id="9" name="Pentagon 8"/>
          <p:cNvSpPr/>
          <p:nvPr/>
        </p:nvSpPr>
        <p:spPr>
          <a:xfrm rot="1813313">
            <a:off x="6312835" y="2127901"/>
            <a:ext cx="2532184" cy="475397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Return Principal + Interest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9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B1F886A-16A1-4530-9238-F529BB3E1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dgm id="{EB1F886A-16A1-4530-9238-F529BB3E11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94EFFDA-CE17-47EE-919D-E3566D794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graphicEl>
                                              <a:dgm id="{194EFFDA-CE17-47EE-919D-E3566D794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A96F9A9-AECA-41F0-84A0-09F1521AD0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graphicEl>
                                              <a:dgm id="{3A96F9A9-AECA-41F0-84A0-09F1521AD0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7CB6FA-E9DF-4F12-A8F7-9258FD470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graphicEl>
                                              <a:dgm id="{677CB6FA-E9DF-4F12-A8F7-9258FD4707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BD9B92-79DE-41FA-B2B6-CFE4C4E0F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graphicEl>
                                              <a:dgm id="{1FBD9B92-79DE-41FA-B2B6-CFE4C4E0F4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2" grpId="0">
        <p:bldSub>
          <a:bldDgm bld="one"/>
        </p:bldSub>
      </p:bldGraphic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Negative interest rate? </a:t>
            </a:r>
            <a:br>
              <a:rPr lang="en-US" sz="2400" dirty="0" smtClean="0"/>
            </a:br>
            <a:r>
              <a:rPr lang="en-US" sz="2400" dirty="0" smtClean="0"/>
              <a:t>Central bank penalizes commercial banks/FI for parking money there.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523"/>
            <a:ext cx="5000000" cy="5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858" y="795523"/>
            <a:ext cx="3607722" cy="55619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49669" y="817323"/>
            <a:ext cx="6427177" cy="496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Started in 2012 to protect against “Hot Money”</a:t>
            </a:r>
            <a:endParaRPr lang="en-US" sz="2800" dirty="0"/>
          </a:p>
        </p:txBody>
      </p:sp>
      <p:sp>
        <p:nvSpPr>
          <p:cNvPr id="7" name="Rectangular Callout 6"/>
          <p:cNvSpPr/>
          <p:nvPr/>
        </p:nvSpPr>
        <p:spPr>
          <a:xfrm>
            <a:off x="5000000" y="4123592"/>
            <a:ext cx="2417884" cy="659423"/>
          </a:xfrm>
          <a:prstGeom prst="wedgeRectCallout">
            <a:avLst>
              <a:gd name="adj1" fmla="val 26076"/>
              <a:gd name="adj2" fmla="val -608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2016: Japan latest</a:t>
            </a:r>
            <a:endParaRPr lang="en-US" sz="2400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818531014"/>
              </p:ext>
            </p:extLst>
          </p:nvPr>
        </p:nvGraphicFramePr>
        <p:xfrm>
          <a:off x="-1055076" y="1292469"/>
          <a:ext cx="11693768" cy="422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Up Arrow Callout 10"/>
          <p:cNvSpPr/>
          <p:nvPr/>
        </p:nvSpPr>
        <p:spPr>
          <a:xfrm>
            <a:off x="1749669" y="5337520"/>
            <a:ext cx="1345224" cy="101990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Inflation</a:t>
            </a:r>
          </a:p>
          <a:p>
            <a:pPr algn="ctr"/>
            <a:r>
              <a:rPr lang="en-US" dirty="0" smtClean="0"/>
              <a:t>Repo high</a:t>
            </a:r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0" y="5429545"/>
            <a:ext cx="1749669" cy="927883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India can’t Copy because</a:t>
            </a:r>
            <a:endParaRPr lang="en-US" dirty="0"/>
          </a:p>
        </p:txBody>
      </p:sp>
      <p:sp>
        <p:nvSpPr>
          <p:cNvPr id="13" name="Up Arrow Callout 12"/>
          <p:cNvSpPr/>
          <p:nvPr/>
        </p:nvSpPr>
        <p:spPr>
          <a:xfrm>
            <a:off x="3226777" y="4937764"/>
            <a:ext cx="2260081" cy="1419663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Banks cautious in lending, due to past NPA|TBS</a:t>
            </a:r>
            <a:endParaRPr lang="en-US" dirty="0"/>
          </a:p>
        </p:txBody>
      </p:sp>
      <p:sp>
        <p:nvSpPr>
          <p:cNvPr id="14" name="Up Arrow Callout 13"/>
          <p:cNvSpPr/>
          <p:nvPr/>
        </p:nvSpPr>
        <p:spPr>
          <a:xfrm>
            <a:off x="6734909" y="3203354"/>
            <a:ext cx="1644619" cy="153097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 Post Dem</a:t>
            </a:r>
          </a:p>
          <a:p>
            <a:pPr algn="ctr"/>
            <a:r>
              <a:rPr lang="en-US" dirty="0" smtClean="0"/>
              <a:t>6.75%-7.50% growth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6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4B7D2E4-CC43-4AFB-8894-E0AB8D433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94B7D2E4-CC43-4AFB-8894-E0AB8D433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2A5F2AD-1998-47EF-90C1-783AB94AF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C2A5F2AD-1998-47EF-90C1-783AB94AF2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FED8996-059E-4360-BA01-384E6E295B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FFED8996-059E-4360-BA01-384E6E295B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BE299BE-2E6E-4BAE-940B-C9468D277F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graphicEl>
                                              <a:dgm id="{DBE299BE-2E6E-4BAE-940B-C9468D277F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462677-97BE-46B0-B753-9E08F81FD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D0462677-97BE-46B0-B753-9E08F81FDA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D5EFA9C-07E2-496E-8DCD-F00D20DA01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9D5EFA9C-07E2-496E-8DCD-F00D20DA01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C02E103-B404-4EFB-8CA9-8BB6C1BC2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3C02E103-B404-4EFB-8CA9-8BB6C1BC23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30DDA3B-B90B-4881-B242-7A69D7A0F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dgm id="{C30DDA3B-B90B-4881-B242-7A69D7A0F1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2D34A97-3980-4929-BF82-C2480B63B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B2D34A97-3980-4929-BF82-C2480B63B5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61CF9C4-78F3-4CD7-95C4-866550A790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dgm id="{061CF9C4-78F3-4CD7-95C4-866550A790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FD92FBD-CED5-467B-B6D3-29E49C9CC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0FD92FBD-CED5-467B-B6D3-29E49C9CC2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According to Economic survey 2016-17, which of the following measure(s) can be used to tackle the NPA &amp; </a:t>
            </a:r>
            <a:r>
              <a:rPr lang="en-US" sz="3200">
                <a:latin typeface="Franklin Gothic Demi" panose="020B0703020102020204" pitchFamily="34" charset="0"/>
              </a:rPr>
              <a:t>TBS </a:t>
            </a:r>
            <a:r>
              <a:rPr lang="en-US" sz="3200" smtClean="0">
                <a:latin typeface="Franklin Gothic Demi" panose="020B0703020102020204" pitchFamily="34" charset="0"/>
              </a:rPr>
              <a:t>problem in India?</a:t>
            </a:r>
            <a:endParaRPr lang="en-US" sz="3200" dirty="0">
              <a:latin typeface="Franklin Gothic Demi" panose="020B0703020102020204" pitchFamily="34" charset="0"/>
            </a:endParaRPr>
          </a:p>
          <a:p>
            <a:pPr marL="742950" indent="-742950">
              <a:buFont typeface="+mj-lt"/>
              <a:buAutoNum type="arabicParenR"/>
            </a:pPr>
            <a:r>
              <a:rPr lang="en-US" sz="3200" dirty="0">
                <a:latin typeface="Franklin Gothic Demi" panose="020B0703020102020204" pitchFamily="34" charset="0"/>
              </a:rPr>
              <a:t>Use of Negative interest rate policy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200" dirty="0">
                <a:latin typeface="Franklin Gothic Demi" panose="020B0703020102020204" pitchFamily="34" charset="0"/>
              </a:rPr>
              <a:t>Use of Helicopter money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200" dirty="0">
                <a:latin typeface="Franklin Gothic Demi" panose="020B0703020102020204" pitchFamily="34" charset="0"/>
              </a:rPr>
              <a:t>Use of Fiscal Stimulus</a:t>
            </a:r>
          </a:p>
          <a:p>
            <a:endParaRPr lang="en-US" sz="3200" dirty="0"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r>
              <a:rPr lang="en-US" sz="3200" b="1" dirty="0"/>
              <a:t>Answer Choices</a:t>
            </a:r>
          </a:p>
          <a:p>
            <a:r>
              <a:rPr lang="en-US" sz="3200" dirty="0"/>
              <a:t>a) Only 1 and 2 		(b) Only 2 and 3 </a:t>
            </a:r>
          </a:p>
          <a:p>
            <a:r>
              <a:rPr lang="en-US" sz="3200" dirty="0"/>
              <a:t>c) Only 1 and 3		(d) None of them</a:t>
            </a:r>
            <a:endParaRPr lang="en-US" sz="3200" dirty="0"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65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8739292"/>
              </p:ext>
            </p:extLst>
          </p:nvPr>
        </p:nvGraphicFramePr>
        <p:xfrm>
          <a:off x="2197916" y="1115736"/>
          <a:ext cx="6811860" cy="6056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6383215" cy="17623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5227" y="3095538"/>
            <a:ext cx="1786855" cy="149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Fiscal Policy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227" y="4748169"/>
            <a:ext cx="1786855" cy="149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Monetary Policy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5227" y="6311748"/>
            <a:ext cx="8724549" cy="4832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+ What about “Share market” Policy? (Financial market)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95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2197916" y="1115736"/>
          <a:ext cx="6811860" cy="6056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769" y="0"/>
            <a:ext cx="6383215" cy="17623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5227" y="3095538"/>
            <a:ext cx="1786855" cy="149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Fiscal Policy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227" y="4748169"/>
            <a:ext cx="1786855" cy="149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Monetary Policy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97916" y="4748169"/>
            <a:ext cx="6946084" cy="149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97916" y="3095538"/>
            <a:ext cx="6946084" cy="1564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4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2604" y="2798154"/>
            <a:ext cx="3790337" cy="171749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39827" y="2627382"/>
            <a:ext cx="2035574" cy="2739368"/>
            <a:chOff x="558613" y="3222979"/>
            <a:chExt cx="2035574" cy="27393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8613" y="3222979"/>
              <a:ext cx="2035574" cy="273936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0827" y="3346815"/>
              <a:ext cx="900980" cy="89803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32" y="96221"/>
            <a:ext cx="8262968" cy="2492822"/>
          </a:xfrm>
          <a:prstGeom prst="rect">
            <a:avLst/>
          </a:prstGeom>
        </p:spPr>
      </p:pic>
      <p:sp>
        <p:nvSpPr>
          <p:cNvPr id="7" name="Down Arrow Callout 6"/>
          <p:cNvSpPr/>
          <p:nvPr/>
        </p:nvSpPr>
        <p:spPr>
          <a:xfrm>
            <a:off x="6266834" y="2784592"/>
            <a:ext cx="2722556" cy="1011240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</a:rPr>
              <a:t>Cos. Can issue new debt securities to fix their mess</a:t>
            </a:r>
          </a:p>
        </p:txBody>
      </p:sp>
      <p:sp>
        <p:nvSpPr>
          <p:cNvPr id="5" name="Right Arrow 4"/>
          <p:cNvSpPr/>
          <p:nvPr/>
        </p:nvSpPr>
        <p:spPr>
          <a:xfrm rot="727167">
            <a:off x="1673924" y="2609685"/>
            <a:ext cx="4069752" cy="13610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Chinese media encourages households to invest in share market.</a:t>
            </a:r>
          </a:p>
        </p:txBody>
      </p:sp>
      <p:sp>
        <p:nvSpPr>
          <p:cNvPr id="9" name="Up Arrow Callout 8"/>
          <p:cNvSpPr/>
          <p:nvPr/>
        </p:nvSpPr>
        <p:spPr>
          <a:xfrm>
            <a:off x="3168941" y="3991381"/>
            <a:ext cx="5975059" cy="1251962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7325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9 crore new DEMAT accounts, 80% not even college graduate</a:t>
            </a:r>
          </a:p>
          <a:p>
            <a:pPr algn="ctr"/>
            <a:r>
              <a:rPr lang="en-US" dirty="0" smtClean="0">
                <a:latin typeface="Franklin Gothic Medium Cond" panose="020B0606030402020204" pitchFamily="34" charset="0"/>
              </a:rPr>
              <a:t>Bubble</a:t>
            </a:r>
            <a:r>
              <a:rPr lang="en-US" dirty="0">
                <a:latin typeface="Franklin Gothic Medium Cond" panose="020B0606030402020204" pitchFamily="34" charset="0"/>
              </a:rPr>
              <a:t>: 150% rise in </a:t>
            </a:r>
            <a:r>
              <a:rPr lang="en-US" dirty="0" smtClean="0">
                <a:latin typeface="Franklin Gothic Medium Cond" panose="020B0606030402020204" pitchFamily="34" charset="0"/>
              </a:rPr>
              <a:t>index</a:t>
            </a:r>
          </a:p>
          <a:p>
            <a:pPr algn="ctr"/>
            <a:r>
              <a:rPr lang="en-US" dirty="0" smtClean="0">
                <a:latin typeface="Franklin Gothic Medium Cond" panose="020B0606030402020204" pitchFamily="34" charset="0"/>
              </a:rPr>
              <a:t>2015 July-Aug: Shanghai Stock exchange 30% collapse</a:t>
            </a:r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5209115"/>
            <a:ext cx="9144000" cy="16330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China’s RBI, China’s EPFO had to pump &gt;$1 trillion to stabilize the market. 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“RGSLLY” =&gt; inflation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▲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export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▼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Mfg. 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we can’t copy such model, for NPA solution. E.g. Using Modi’s “Mann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Baat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to mobilize household savings towards NPA- resolution bonds.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346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9" grpId="0" animBg="1"/>
      <p:bldP spid="10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932"/>
            <a:ext cx="9144000" cy="6230068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3618639" y="1432579"/>
            <a:ext cx="3229762" cy="335560"/>
          </a:xfrm>
          <a:prstGeom prst="wedgeRectCallout">
            <a:avLst>
              <a:gd name="adj1" fmla="val 24147"/>
              <a:gd name="adj2" fmla="val 234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New Governor, rate cut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5233520" y="4011308"/>
            <a:ext cx="2672862" cy="1088230"/>
          </a:xfrm>
          <a:prstGeom prst="wedgeRectCallout">
            <a:avLst>
              <a:gd name="adj1" fmla="val 28525"/>
              <a:gd name="adj2" fmla="val -960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Demonetization (385)</a:t>
            </a:r>
          </a:p>
          <a:p>
            <a:pPr algn="ctr"/>
            <a:r>
              <a:rPr lang="en-US" sz="2400" dirty="0" smtClean="0"/>
              <a:t>US Election outcome [IT, Pharma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▼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7" name="Rectangular Callout 6"/>
          <p:cNvSpPr/>
          <p:nvPr/>
        </p:nvSpPr>
        <p:spPr>
          <a:xfrm>
            <a:off x="7398687" y="1837592"/>
            <a:ext cx="1510018" cy="796955"/>
          </a:xfrm>
          <a:prstGeom prst="wedgeRectCallout">
            <a:avLst>
              <a:gd name="adj1" fmla="val -4530"/>
              <a:gd name="adj2" fmla="val 11965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OPEC deal for cutback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3498210" y="4209175"/>
            <a:ext cx="1510018" cy="796955"/>
          </a:xfrm>
          <a:prstGeom prst="wedgeRectCallout">
            <a:avLst>
              <a:gd name="adj1" fmla="val 14811"/>
              <a:gd name="adj2" fmla="val -13411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BREXIT referendum</a:t>
            </a:r>
            <a:endParaRPr lang="en-US" sz="2400" dirty="0"/>
          </a:p>
        </p:txBody>
      </p:sp>
      <p:sp>
        <p:nvSpPr>
          <p:cNvPr id="9" name="Rectangular Callout 8"/>
          <p:cNvSpPr/>
          <p:nvPr/>
        </p:nvSpPr>
        <p:spPr>
          <a:xfrm>
            <a:off x="1037492" y="1837592"/>
            <a:ext cx="3534508" cy="1257300"/>
          </a:xfrm>
          <a:prstGeom prst="wedgeRectCallout">
            <a:avLst>
              <a:gd name="adj1" fmla="val -29370"/>
              <a:gd name="adj2" fmla="val 11177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SENSEX: 800 pt. </a:t>
            </a:r>
            <a:r>
              <a:rPr lang="en-US" dirty="0">
                <a:latin typeface="Franklin Gothic Medium Cond" panose="020B0606030402020204" pitchFamily="34" charset="0"/>
              </a:rPr>
              <a:t>▼</a:t>
            </a:r>
            <a:r>
              <a:rPr lang="en-US" dirty="0" smtClean="0"/>
              <a:t>“Bloodbath” “</a:t>
            </a:r>
            <a:r>
              <a:rPr lang="en-US" dirty="0" err="1" smtClean="0"/>
              <a:t>Bearhug</a:t>
            </a:r>
            <a:r>
              <a:rPr lang="en-US" dirty="0" smtClean="0"/>
              <a:t>”</a:t>
            </a:r>
          </a:p>
          <a:p>
            <a:pPr algn="ctr"/>
            <a:r>
              <a:rPr lang="en-US" dirty="0" smtClean="0">
                <a:latin typeface="Franklin Gothic Medium Cond" panose="020B0606030402020204" pitchFamily="34" charset="0"/>
              </a:rPr>
              <a:t>▼</a:t>
            </a:r>
            <a:r>
              <a:rPr lang="en-US" dirty="0" smtClean="0"/>
              <a:t>Q3 profit SBI, Tata et al.</a:t>
            </a:r>
          </a:p>
          <a:p>
            <a:pPr algn="ctr"/>
            <a:r>
              <a:rPr lang="en-US" dirty="0" smtClean="0"/>
              <a:t>US fed: US &amp; global turmoil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Already learned this in Financial Market lecture </a:t>
            </a:r>
            <a:r>
              <a:rPr lang="en-US" dirty="0" smtClean="0">
                <a:hlinkClick r:id="rId4"/>
              </a:rPr>
              <a:t>link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013938"/>
            <a:ext cx="9144000" cy="844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Lesson: global issues affect SENSEX: Presently &gt;30k, but if you encourage lower middle class/ poor people to </a:t>
            </a:r>
            <a:r>
              <a:rPr lang="en-US" dirty="0" err="1" smtClean="0"/>
              <a:t>invest..they</a:t>
            </a:r>
            <a:r>
              <a:rPr lang="en-US" dirty="0" smtClean="0"/>
              <a:t> may invest all of it, then loose most of it. We’ve to work towards Fin. Inclusion &amp; Fin. Literacy </a:t>
            </a:r>
          </a:p>
          <a:p>
            <a:pPr algn="ctr"/>
            <a:r>
              <a:rPr lang="en-US" dirty="0" smtClean="0"/>
              <a:t>So can’t copy Chinese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6809" y="916319"/>
            <a:ext cx="9354423" cy="48688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9131"/>
            <a:ext cx="9160807" cy="427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60807" cy="46214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315075" y="3724275"/>
            <a:ext cx="2495550" cy="466725"/>
          </a:xfrm>
          <a:prstGeom prst="wedgeRectCallout">
            <a:avLst>
              <a:gd name="adj1" fmla="val 43289"/>
              <a:gd name="adj2" fmla="val -13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India’s export depend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18583"/>
            <a:ext cx="1582615" cy="153941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1960685" y="5635869"/>
            <a:ext cx="7183315" cy="1222131"/>
          </a:xfrm>
          <a:prstGeom prst="wedgeRectCallout">
            <a:avLst>
              <a:gd name="adj1" fmla="val -59986"/>
              <a:gd name="adj2" fmla="val 14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1st world countries'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leaders, local vote-bank appeasement – how much 'protectionism vs.  globalization’  they’ll do?- that’ll decide India's export performance.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517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0516690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92817" y="4223657"/>
            <a:ext cx="3590449" cy="2585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6" y="221190"/>
            <a:ext cx="9160807" cy="46214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0" y="5578900"/>
            <a:ext cx="3367454" cy="1279100"/>
          </a:xfrm>
          <a:prstGeom prst="wedgeRectCallout">
            <a:avLst>
              <a:gd name="adj1" fmla="val 70998"/>
              <a:gd name="adj2" fmla="val 867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i-IN" dirty="0" smtClean="0"/>
              <a:t>CEA Arvind believes that “</a:t>
            </a:r>
            <a:r>
              <a:rPr lang="en-US" dirty="0" smtClean="0"/>
              <a:t>To appease my vote bank, I’ll take action against both of you. But my anger </a:t>
            </a:r>
            <a:r>
              <a:rPr lang="hi-IN" dirty="0" smtClean="0"/>
              <a:t>&amp; actions </a:t>
            </a:r>
            <a:r>
              <a:rPr lang="en-US" dirty="0" smtClean="0"/>
              <a:t>will be more against Chin</a:t>
            </a:r>
            <a:r>
              <a:rPr lang="hi-IN" dirty="0" smtClean="0"/>
              <a:t>a!” 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1740877" y="1074038"/>
            <a:ext cx="3082583" cy="1260902"/>
          </a:xfrm>
          <a:prstGeom prst="wedgeRectCallout">
            <a:avLst>
              <a:gd name="adj1" fmla="val -55088"/>
              <a:gd name="adj2" fmla="val 245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I don’t fear USA. </a:t>
            </a:r>
            <a:r>
              <a:rPr lang="hi-IN" dirty="0" smtClean="0"/>
              <a:t>क्योकि जितने पत्ते </a:t>
            </a:r>
            <a:r>
              <a:rPr lang="en-US" dirty="0" smtClean="0"/>
              <a:t>11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Jingping</a:t>
            </a:r>
            <a:r>
              <a:rPr lang="hi-IN" dirty="0" smtClean="0"/>
              <a:t> के हाथ में होते है, उतने ही उसकी आस्तीन</a:t>
            </a:r>
            <a:r>
              <a:rPr lang="en-US" dirty="0" smtClean="0"/>
              <a:t> [forex reserve]</a:t>
            </a:r>
            <a:r>
              <a:rPr lang="hi-IN" dirty="0" smtClean="0"/>
              <a:t> में भी होते है.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39483"/>
            <a:ext cx="1582615" cy="153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99F30E-36E5-4979-A626-6427B0F10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E99F30E-36E5-4979-A626-6427B0F104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D4D548-2E9C-49BD-9C49-B181D0EB5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3AD4D548-2E9C-49BD-9C49-B181D0EB58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D792B9-6BF4-46CF-9207-65083380A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9D792B9-6BF4-46CF-9207-65083380AE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DCF378-AFB1-4E1A-923F-058F875F4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D0DCF378-AFB1-4E1A-923F-058F875F41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2B7980-0ACE-43EC-8458-7F37A29C3D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192B7980-0ACE-43EC-8458-7F37A29C3D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2F87C7-049F-4AB6-B05B-4679A2DA18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C32F87C7-049F-4AB6-B05B-4679A2DA18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Trade: has been the most ‘fragmented series’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633"/>
            <a:ext cx="4495238" cy="212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7590"/>
            <a:ext cx="4714286" cy="1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46986"/>
            <a:ext cx="7647619" cy="1419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666034"/>
            <a:ext cx="5790476" cy="60000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16033738"/>
              </p:ext>
            </p:extLst>
          </p:nvPr>
        </p:nvGraphicFramePr>
        <p:xfrm>
          <a:off x="4495238" y="1454191"/>
          <a:ext cx="4648762" cy="256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0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48001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235" y="525732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288" y="3488900"/>
            <a:ext cx="7381875" cy="1726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38" y="5215713"/>
            <a:ext cx="7351580" cy="1757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818" y="660628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977" y="836002"/>
            <a:ext cx="3425023" cy="256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7441"/>
            <a:ext cx="3900588" cy="2681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Fiscal “Stimulus”: Temporary “Counter Cyclic” Measure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472502"/>
              </p:ext>
            </p:extLst>
          </p:nvPr>
        </p:nvGraphicFramePr>
        <p:xfrm>
          <a:off x="0" y="3460262"/>
          <a:ext cx="3914974" cy="3028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76515305"/>
              </p:ext>
            </p:extLst>
          </p:nvPr>
        </p:nvGraphicFramePr>
        <p:xfrm>
          <a:off x="4554415" y="3042138"/>
          <a:ext cx="4800599" cy="3815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6" name="Rectangle 5"/>
          <p:cNvSpPr/>
          <p:nvPr/>
        </p:nvSpPr>
        <p:spPr>
          <a:xfrm>
            <a:off x="1978268" y="2910254"/>
            <a:ext cx="1922319" cy="492369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2009-11 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718977" y="836002"/>
            <a:ext cx="1922319" cy="4923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2009-13 </a:t>
            </a:r>
            <a:endParaRPr lang="en-US" sz="3200" dirty="0"/>
          </a:p>
        </p:txBody>
      </p:sp>
      <p:sp>
        <p:nvSpPr>
          <p:cNvPr id="10" name="Rectangular Callout 9"/>
          <p:cNvSpPr/>
          <p:nvPr/>
        </p:nvSpPr>
        <p:spPr>
          <a:xfrm>
            <a:off x="1837594" y="853161"/>
            <a:ext cx="1028700" cy="492369"/>
          </a:xfrm>
          <a:prstGeom prst="wedgeRectCallout">
            <a:avLst>
              <a:gd name="adj1" fmla="val -74522"/>
              <a:gd name="adj2" fmla="val 4642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i-IN" dirty="0"/>
              <a:t>है दम</a:t>
            </a:r>
            <a:r>
              <a:rPr lang="hi-IN" dirty="0" smtClean="0"/>
              <a:t>?</a:t>
            </a:r>
            <a:endParaRPr lang="hi-IN" dirty="0"/>
          </a:p>
        </p:txBody>
      </p:sp>
      <p:sp>
        <p:nvSpPr>
          <p:cNvPr id="11" name="Rectangular Callout 10"/>
          <p:cNvSpPr/>
          <p:nvPr/>
        </p:nvSpPr>
        <p:spPr>
          <a:xfrm>
            <a:off x="4642339" y="2154115"/>
            <a:ext cx="1767254" cy="756139"/>
          </a:xfrm>
          <a:prstGeom prst="wedgeRectCallout">
            <a:avLst>
              <a:gd name="adj1" fmla="val 77108"/>
              <a:gd name="adj2" fmla="val 2317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i-IN" dirty="0" smtClean="0"/>
              <a:t>आज </a:t>
            </a:r>
            <a:r>
              <a:rPr lang="hi-IN" dirty="0"/>
              <a:t>कुछ </a:t>
            </a:r>
            <a:r>
              <a:rPr lang="en-US" dirty="0" smtClean="0"/>
              <a:t>“</a:t>
            </a:r>
            <a:r>
              <a:rPr lang="hi-IN" dirty="0" smtClean="0"/>
              <a:t>तूफानी</a:t>
            </a:r>
            <a:r>
              <a:rPr lang="en-US" dirty="0" smtClean="0"/>
              <a:t>”</a:t>
            </a:r>
            <a:r>
              <a:rPr lang="hi-IN" dirty="0" smtClean="0"/>
              <a:t> </a:t>
            </a:r>
            <a:r>
              <a:rPr lang="hi-IN" dirty="0"/>
              <a:t>करते है!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5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1A5A4F-182F-4AA2-90D3-C685508FBB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151A5A4F-182F-4AA2-90D3-C685508FBB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C0D682D-3F33-491D-9D05-38EA247AD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0C0D682D-3F33-491D-9D05-38EA247AD2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FA0B97-5029-4FFB-9430-41B60045B9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6FA0B97-5029-4FFB-9430-41B60045B9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1A5A4F-182F-4AA2-90D3-C685508FBB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51A5A4F-182F-4AA2-90D3-C685508FBB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F135C2-88E4-4617-A8FF-2A96AD3687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86F135C2-88E4-4617-A8FF-2A96AD3687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5A9EE6-36E1-45DB-A335-6DD2D40263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815A9EE6-36E1-45DB-A335-6DD2D40263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5A76B9-308F-4069-A4EF-F816688421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E75A76B9-308F-4069-A4EF-F816688421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8CB06A-726B-4686-BC6D-72A0BAECD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058CB06A-726B-4686-BC6D-72A0BAECD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923"/>
            <a:ext cx="9354018" cy="575016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066692" y="2532184"/>
            <a:ext cx="1454628" cy="98473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RTE 2010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19546" y="1107831"/>
            <a:ext cx="1793630" cy="77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2013: crisis, </a:t>
            </a:r>
          </a:p>
          <a:p>
            <a:pPr algn="ctr"/>
            <a:r>
              <a:rPr lang="en-US" dirty="0" smtClean="0"/>
              <a:t>High inflation</a:t>
            </a:r>
          </a:p>
          <a:p>
            <a:pPr algn="ctr"/>
            <a:r>
              <a:rPr lang="en-US" dirty="0" smtClean="0"/>
              <a:t>$1 = 69 rupees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556738"/>
            <a:ext cx="9143999" cy="12309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For India: Fiscal </a:t>
            </a:r>
            <a:r>
              <a:rPr lang="en-US" sz="2800" dirty="0" smtClean="0">
                <a:solidFill>
                  <a:srgbClr val="FFC000"/>
                </a:solidFill>
              </a:rPr>
              <a:t>stimulus</a:t>
            </a:r>
            <a:r>
              <a:rPr lang="en-US" sz="2800" dirty="0" smtClean="0"/>
              <a:t>, fiscal </a:t>
            </a:r>
            <a:r>
              <a:rPr lang="en-US" sz="2800" dirty="0" smtClean="0">
                <a:solidFill>
                  <a:srgbClr val="FFC000"/>
                </a:solidFill>
              </a:rPr>
              <a:t>deficit</a:t>
            </a:r>
            <a:r>
              <a:rPr lang="en-US" sz="2800" dirty="0" smtClean="0"/>
              <a:t> led “growth” is a problem rather “Solution”, because of </a:t>
            </a:r>
            <a:r>
              <a:rPr lang="en-US" sz="2800" dirty="0">
                <a:solidFill>
                  <a:srgbClr val="FFC000"/>
                </a:solidFill>
              </a:rPr>
              <a:t>Low Tax </a:t>
            </a:r>
            <a:r>
              <a:rPr lang="en-US" sz="2800" dirty="0" smtClean="0">
                <a:solidFill>
                  <a:srgbClr val="FFC000"/>
                </a:solidFill>
              </a:rPr>
              <a:t>Base, </a:t>
            </a:r>
            <a:r>
              <a:rPr lang="en-US" sz="2800" dirty="0" smtClean="0"/>
              <a:t>“</a:t>
            </a:r>
            <a:r>
              <a:rPr lang="en-US" sz="2800" dirty="0" smtClean="0">
                <a:solidFill>
                  <a:srgbClr val="FFC000"/>
                </a:solidFill>
              </a:rPr>
              <a:t>Leakages</a:t>
            </a:r>
            <a:r>
              <a:rPr lang="en-US" sz="2800" dirty="0" smtClean="0"/>
              <a:t>”-&gt;</a:t>
            </a:r>
            <a:r>
              <a:rPr lang="en-US" sz="2800" dirty="0" smtClean="0">
                <a:solidFill>
                  <a:srgbClr val="FFC000"/>
                </a:solidFill>
              </a:rPr>
              <a:t>Inflation</a:t>
            </a:r>
            <a:r>
              <a:rPr lang="en-US" sz="2800" dirty="0" smtClean="0"/>
              <a:t>. 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10554" y="3182814"/>
            <a:ext cx="1749669" cy="98473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“Stimulus” 2009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749" y="3903785"/>
            <a:ext cx="829344" cy="6214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9256" y="3212715"/>
            <a:ext cx="1044781" cy="128894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906108" y="3692769"/>
            <a:ext cx="1749669" cy="98473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MNREGA 2006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8547" y="3900771"/>
            <a:ext cx="679876" cy="6214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77" y="3900771"/>
            <a:ext cx="679876" cy="6214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669" y="3247884"/>
            <a:ext cx="922257" cy="1228503"/>
          </a:xfrm>
          <a:prstGeom prst="rect">
            <a:avLst/>
          </a:prstGeom>
        </p:spPr>
      </p:pic>
      <p:sp>
        <p:nvSpPr>
          <p:cNvPr id="14" name="Frame 13"/>
          <p:cNvSpPr/>
          <p:nvPr/>
        </p:nvSpPr>
        <p:spPr>
          <a:xfrm>
            <a:off x="5310554" y="1881554"/>
            <a:ext cx="2497015" cy="41323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1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fiscal stimulus: “Subsidies-leakage”-&gt; inflation? </a:t>
            </a:r>
            <a:r>
              <a:rPr lang="en-US" dirty="0" smtClean="0">
                <a:hlinkClick r:id="rId3"/>
              </a:rPr>
              <a:t>Self study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447" y="1040724"/>
            <a:ext cx="8689105" cy="52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A) Government of India should pursue a path of fiscal prudence rather than fiscal activism.</a:t>
            </a:r>
          </a:p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R) In India, economic crisis are usually succeeded by high level of fiscal deficit.</a:t>
            </a:r>
          </a:p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Answer Options:</a:t>
            </a:r>
          </a:p>
          <a:p>
            <a:pPr marL="742950" indent="-742950">
              <a:buAutoNum type="alphaLcPeriod"/>
            </a:pPr>
            <a:r>
              <a:rPr lang="en-US" sz="3200" dirty="0">
                <a:latin typeface="Franklin Gothic Demi" panose="020B0703020102020204" pitchFamily="34" charset="0"/>
              </a:rPr>
              <a:t>Both are correct and R explains A</a:t>
            </a:r>
          </a:p>
          <a:p>
            <a:pPr marL="742950" indent="-742950">
              <a:buAutoNum type="alphaLcPeriod"/>
            </a:pPr>
            <a:r>
              <a:rPr lang="en-US" sz="3200" dirty="0">
                <a:latin typeface="Franklin Gothic Demi" panose="020B0703020102020204" pitchFamily="34" charset="0"/>
              </a:rPr>
              <a:t>Both are correct but R doesn’t explain A</a:t>
            </a:r>
          </a:p>
          <a:p>
            <a:pPr marL="742950" indent="-742950">
              <a:buAutoNum type="alphaLcPeriod"/>
            </a:pPr>
            <a:r>
              <a:rPr lang="en-US" sz="3200" dirty="0">
                <a:latin typeface="Franklin Gothic Demi" panose="020B0703020102020204" pitchFamily="34" charset="0"/>
              </a:rPr>
              <a:t>A is right but R is wrong.</a:t>
            </a:r>
          </a:p>
          <a:p>
            <a:pPr marL="742950" indent="-742950">
              <a:buAutoNum type="alphaLcPeriod"/>
            </a:pPr>
            <a:r>
              <a:rPr lang="en-US" sz="3200" dirty="0">
                <a:latin typeface="Franklin Gothic Demi" panose="020B0703020102020204" pitchFamily="34" charset="0"/>
              </a:rPr>
              <a:t>R is right but A is wrong</a:t>
            </a:r>
            <a:r>
              <a:rPr lang="en-US" sz="3200" dirty="0" smtClean="0">
                <a:latin typeface="Franklin Gothic Demi" panose="020B07030201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5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46" y="3486751"/>
            <a:ext cx="4393962" cy="3617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0485"/>
            <a:ext cx="5318960" cy="3235569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1608992" y="158262"/>
            <a:ext cx="738554" cy="669973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63008" y="360485"/>
            <a:ext cx="2355952" cy="7121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level of Fiscal Deficit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01462" y="6224955"/>
            <a:ext cx="2355952" cy="63304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level of CAD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640" y="1718380"/>
            <a:ext cx="2582746" cy="19354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54560">
            <a:off x="5184819" y="1205706"/>
            <a:ext cx="2141568" cy="356089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402606" y="3596054"/>
            <a:ext cx="2741394" cy="606669"/>
          </a:xfrm>
          <a:prstGeom prst="roundRect">
            <a:avLst/>
          </a:prstGeom>
          <a:solidFill>
            <a:srgbClr val="C0000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TWIN DEFICIT 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ight Arrow 8"/>
          <p:cNvSpPr/>
          <p:nvPr/>
        </p:nvSpPr>
        <p:spPr>
          <a:xfrm rot="18662891">
            <a:off x="4697523" y="5150596"/>
            <a:ext cx="3078636" cy="356089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Debt to GDP is high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48" y="641962"/>
            <a:ext cx="3931537" cy="34665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26" y="1204546"/>
            <a:ext cx="7401943" cy="41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8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166" y="1012874"/>
            <a:ext cx="9156166" cy="54286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61546"/>
            <a:ext cx="9156166" cy="1389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S&amp;P: AAA rating to toxic assets that led to subprime crisis. India never defaulted on payment, yet in BBB grade, while China’s GDP growth falling yet, rank improving! &lt;</a:t>
            </a:r>
            <a:r>
              <a:rPr lang="en-US" sz="2800" dirty="0" smtClean="0">
                <a:hlinkClick r:id="rId4"/>
              </a:rPr>
              <a:t>lecture link</a:t>
            </a:r>
            <a:r>
              <a:rPr lang="en-US" sz="2800" dirty="0" smtClean="0"/>
              <a:t>&gt;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9" y="6025211"/>
            <a:ext cx="8998856" cy="616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9" y="5552545"/>
            <a:ext cx="8998856" cy="5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335</TotalTime>
  <Words>1669</Words>
  <Application>Microsoft Office PowerPoint</Application>
  <PresentationFormat>On-screen Show (4:3)</PresentationFormat>
  <Paragraphs>250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BRIJ43_PURPLE_17</vt:lpstr>
      <vt:lpstr>Economy: 6 pillars + theory  + current + BES17 (pre cum Mains)</vt:lpstr>
      <vt:lpstr>PowerPoint Presentation</vt:lpstr>
      <vt:lpstr>Fiscal “Stimulus”: Temporary “Counter Cyclic” Measure</vt:lpstr>
      <vt:lpstr>PowerPoint Presentation</vt:lpstr>
      <vt:lpstr>How fiscal stimulus: “Subsidies-leakage”-&gt; inflation? Self study</vt:lpstr>
      <vt:lpstr>PowerPoint Presentation</vt:lpstr>
      <vt:lpstr>PowerPoint Presentation</vt:lpstr>
      <vt:lpstr>Our Debt to GDP is high </vt:lpstr>
      <vt:lpstr>PowerPoint Presentation</vt:lpstr>
      <vt:lpstr>PowerPoint Presentation</vt:lpstr>
      <vt:lpstr>PowerPoint Presentation</vt:lpstr>
      <vt:lpstr>Fiscal Policy: Direct Taxes and Laffer Curve (Arthur Laffer, US)</vt:lpstr>
      <vt:lpstr>Laffer (PHD) : Direct Taxes: lower “rates” = higher revenue </vt:lpstr>
      <vt:lpstr>PowerPoint Presentation</vt:lpstr>
      <vt:lpstr>PowerPoint Presentation</vt:lpstr>
      <vt:lpstr>Helicopter Money: “rain of new money“: demand &amp; production ▲</vt:lpstr>
      <vt:lpstr>Negative interest rate?  Central bank penalizes commercial banks/FI for parking money there.</vt:lpstr>
      <vt:lpstr>PowerPoint Presentation</vt:lpstr>
      <vt:lpstr>PowerPoint Presentation</vt:lpstr>
      <vt:lpstr>PowerPoint Presentation</vt:lpstr>
      <vt:lpstr>Already learned this in Financial Market lecture link</vt:lpstr>
      <vt:lpstr>PowerPoint Presentation</vt:lpstr>
      <vt:lpstr>PowerPoint Presentation</vt:lpstr>
      <vt:lpstr>International Trade: has been the most ‘fragmented series’ </vt:lpstr>
      <vt:lpstr>Economy: 6 pillars + theory  + current + BES17 (pre cum Mains)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119</cp:revision>
  <dcterms:created xsi:type="dcterms:W3CDTF">2017-04-16T12:02:00Z</dcterms:created>
  <dcterms:modified xsi:type="dcterms:W3CDTF">2017-06-03T18:08:59Z</dcterms:modified>
</cp:coreProperties>
</file>